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handoutMasterIdLst>
    <p:handoutMasterId r:id="rId23"/>
  </p:handoutMasterIdLst>
  <p:sldIdLst>
    <p:sldId id="257" r:id="rId2"/>
    <p:sldId id="258" r:id="rId3"/>
    <p:sldId id="309" r:id="rId4"/>
    <p:sldId id="259" r:id="rId5"/>
    <p:sldId id="283" r:id="rId6"/>
    <p:sldId id="285" r:id="rId7"/>
    <p:sldId id="286" r:id="rId8"/>
    <p:sldId id="287" r:id="rId9"/>
    <p:sldId id="288" r:id="rId10"/>
    <p:sldId id="303" r:id="rId11"/>
    <p:sldId id="292" r:id="rId12"/>
    <p:sldId id="293" r:id="rId13"/>
    <p:sldId id="294" r:id="rId14"/>
    <p:sldId id="295" r:id="rId15"/>
    <p:sldId id="316" r:id="rId16"/>
    <p:sldId id="317" r:id="rId17"/>
    <p:sldId id="318" r:id="rId18"/>
    <p:sldId id="315" r:id="rId19"/>
    <p:sldId id="314" r:id="rId20"/>
    <p:sldId id="305" r:id="rId21"/>
    <p:sldId id="306"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AC00"/>
    <a:srgbClr val="008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3" d="100"/>
          <a:sy n="63" d="100"/>
        </p:scale>
        <p:origin x="-126" y="-21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F:\PSE\Alcohol\Alcohol%20from%20B%20Hy%20molasses%20Profitabilit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P\AppData\Roaming\Microsoft\Excel\Alcohol%20from%20B%20Hy%20molasses%20Profitability%20(version%201).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dmin\Downloads\Alcohol_from_B_H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dmin\Downloads\Alcohol_from_B_H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en-US" dirty="0" smtClean="0">
                <a:solidFill>
                  <a:srgbClr val="0070C0"/>
                </a:solidFill>
              </a:rPr>
              <a:t>Final Molasses </a:t>
            </a:r>
            <a:r>
              <a:rPr lang="en-US" dirty="0">
                <a:solidFill>
                  <a:srgbClr val="0070C0"/>
                </a:solidFill>
              </a:rPr>
              <a:t>Vs </a:t>
            </a:r>
            <a:r>
              <a:rPr lang="en-US" dirty="0" smtClean="0">
                <a:solidFill>
                  <a:srgbClr val="0070C0"/>
                </a:solidFill>
              </a:rPr>
              <a:t>B-Heavy</a:t>
            </a:r>
            <a:endParaRPr lang="en-US" dirty="0">
              <a:solidFill>
                <a:srgbClr val="0070C0"/>
              </a:solidFill>
            </a:endParaRPr>
          </a:p>
        </c:rich>
      </c:tx>
      <c:layout/>
      <c:spPr>
        <a:noFill/>
        <a:ln>
          <a:noFill/>
        </a:ln>
        <a:effectLst/>
      </c:spPr>
    </c:title>
    <c:plotArea>
      <c:layout>
        <c:manualLayout>
          <c:layoutTarget val="inner"/>
          <c:xMode val="edge"/>
          <c:yMode val="edge"/>
          <c:x val="8.6823372816947672E-2"/>
          <c:y val="0.12336103309828464"/>
          <c:w val="0.92979213961891161"/>
          <c:h val="0.80571159943803383"/>
        </c:manualLayout>
      </c:layout>
      <c:lineChart>
        <c:grouping val="standard"/>
        <c:ser>
          <c:idx val="0"/>
          <c:order val="0"/>
          <c:tx>
            <c:v>Final Molasses</c:v>
          </c:tx>
          <c:spPr>
            <a:ln w="28575" cap="rnd" cmpd="sng" algn="ctr">
              <a:solidFill>
                <a:srgbClr val="FF0000"/>
              </a:solidFill>
              <a:prstDash val="solid"/>
              <a:round/>
            </a:ln>
            <a:effectLst/>
          </c:spPr>
          <c:marker>
            <c:symbol val="none"/>
          </c:marker>
          <c:dLbls>
            <c:dLbl>
              <c:idx val="4"/>
              <c:layout>
                <c:manualLayout>
                  <c:x val="3.2719836400818027E-3"/>
                  <c:y val="3.3057856976266307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F15C-4A6E-8593-8CB11CC9367D}"/>
                </c:ext>
              </c:extLst>
            </c:dLbl>
            <c:dLbl>
              <c:idx val="5"/>
              <c:layout>
                <c:manualLayout>
                  <c:x val="-7.3619631901840593E-2"/>
                  <c:y val="-6.1707999689030589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F15C-4A6E-8593-8CB11CC9367D}"/>
                </c:ext>
              </c:extLst>
            </c:dLbl>
            <c:dLbl>
              <c:idx val="6"/>
              <c:layout>
                <c:manualLayout>
                  <c:x val="-3.1083844580777151E-2"/>
                  <c:y val="-0.101377428060550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F15C-4A6E-8593-8CB11CC9367D}"/>
                </c:ext>
              </c:extLst>
            </c:dLbl>
            <c:dLbl>
              <c:idx val="7"/>
              <c:layout>
                <c:manualLayout>
                  <c:x val="-6.543967280163608E-3"/>
                  <c:y val="-0.10358128519230135"/>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F15C-4A6E-8593-8CB11CC9367D}"/>
                </c:ext>
              </c:extLst>
            </c:dLbl>
            <c:dLbl>
              <c:idx val="8"/>
              <c:layout>
                <c:manualLayout>
                  <c:x val="-1.1451942740286301E-2"/>
                  <c:y val="-7.2727285347786122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F15C-4A6E-8593-8CB11CC9367D}"/>
                </c:ext>
              </c:extLst>
            </c:dLbl>
            <c:dLbl>
              <c:idx val="9"/>
              <c:layout>
                <c:manualLayout>
                  <c:x val="-1.9631901840490809E-2"/>
                  <c:y val="-6.1707999689030651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F15C-4A6E-8593-8CB11CC9367D}"/>
                </c:ext>
              </c:extLst>
            </c:dLbl>
            <c:dLbl>
              <c:idx val="10"/>
              <c:layout>
                <c:manualLayout>
                  <c:x val="-2.7811860940695203E-2"/>
                  <c:y val="-6.8319571084283867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F15C-4A6E-8593-8CB11CC9367D}"/>
                </c:ext>
              </c:extLst>
            </c:dLbl>
            <c:dLbl>
              <c:idx val="11"/>
              <c:layout>
                <c:manualLayout>
                  <c:x val="-6.543967280163608E-3"/>
                  <c:y val="-5.9504142557279462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F15C-4A6E-8593-8CB11CC9367D}"/>
                </c:ext>
              </c:extLst>
            </c:dLbl>
            <c:numFmt formatCode="#,##0" sourceLinked="0"/>
            <c:spPr>
              <a:noFill/>
              <a:ln>
                <a:noFill/>
              </a:ln>
              <a:effectLst/>
            </c:spPr>
            <c:txPr>
              <a:bodyPr rot="0" spcFirstLastPara="1" vertOverflow="ellipsis" vert="horz" wrap="square" anchor="ctr" anchorCtr="1"/>
              <a:lstStyle/>
              <a:p>
                <a:pPr>
                  <a:defRPr sz="2000" b="0" i="0" u="none" strike="noStrike" kern="1200" baseline="0">
                    <a:solidFill>
                      <a:srgbClr val="FF0000"/>
                    </a:solidFill>
                    <a:latin typeface="+mn-lt"/>
                    <a:ea typeface="+mn-ea"/>
                    <a:cs typeface="+mn-cs"/>
                  </a:defRPr>
                </a:pPr>
                <a:endParaRPr lang="en-US"/>
              </a:p>
            </c:txPr>
            <c:dLblPos val="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50000"/>
                          <a:lumOff val="50000"/>
                        </a:schemeClr>
                      </a:solidFill>
                      <a:prstDash val="solid"/>
                      <a:round/>
                    </a:ln>
                    <a:effectLst/>
                  </c:spPr>
                </c15:leaderLines>
              </c:ext>
            </c:extLst>
          </c:dLbls>
          <c:cat>
            <c:numRef>
              <c:f>('B Hy for Graph'!$D$17,'B Hy for Graph'!$F$17,'B Hy for Graph'!$H$17,'B Hy for Graph'!$J$17,'B Hy for Graph'!$L$17,'B Hy for Graph'!$N$17,'B Hy for Graph'!$P$17,'B Hy for Graph'!$R$17,'B Hy for Graph'!$T$17,'B Hy for Graph'!$V$17,'B Hy for Graph'!$X$17,'B Hy for Graph'!$Z$17)</c:f>
              <c:numCache>
                <c:formatCode>General</c:formatCode>
                <c:ptCount val="12"/>
                <c:pt idx="0">
                  <c:v>32</c:v>
                </c:pt>
                <c:pt idx="1">
                  <c:v>33</c:v>
                </c:pt>
                <c:pt idx="2">
                  <c:v>34</c:v>
                </c:pt>
                <c:pt idx="3">
                  <c:v>35</c:v>
                </c:pt>
                <c:pt idx="4">
                  <c:v>36</c:v>
                </c:pt>
                <c:pt idx="5">
                  <c:v>37</c:v>
                </c:pt>
                <c:pt idx="6">
                  <c:v>38</c:v>
                </c:pt>
                <c:pt idx="7">
                  <c:v>39</c:v>
                </c:pt>
                <c:pt idx="8">
                  <c:v>40</c:v>
                </c:pt>
                <c:pt idx="9">
                  <c:v>41</c:v>
                </c:pt>
                <c:pt idx="10">
                  <c:v>42</c:v>
                </c:pt>
                <c:pt idx="11">
                  <c:v>43</c:v>
                </c:pt>
              </c:numCache>
            </c:numRef>
          </c:cat>
          <c:val>
            <c:numRef>
              <c:f>('B Hy for Graph'!$D$25,'B Hy for Graph'!$F$25,'B Hy for Graph'!$H$25,'B Hy for Graph'!$J$25,'B Hy for Graph'!$L$25,'B Hy for Graph'!$N$25,'B Hy for Graph'!$P$25,'B Hy for Graph'!$R$25,'B Hy for Graph'!$T$25,'B Hy for Graph'!$V$25,'B Hy for Graph'!$X$25,'B Hy for Graph'!$Z$25)</c:f>
              <c:numCache>
                <c:formatCode>0.00</c:formatCode>
                <c:ptCount val="12"/>
                <c:pt idx="0">
                  <c:v>4374.3395</c:v>
                </c:pt>
                <c:pt idx="1">
                  <c:v>4482.3395</c:v>
                </c:pt>
                <c:pt idx="2">
                  <c:v>4590.3395</c:v>
                </c:pt>
                <c:pt idx="3">
                  <c:v>4698.3395</c:v>
                </c:pt>
                <c:pt idx="4">
                  <c:v>4806.3395</c:v>
                </c:pt>
                <c:pt idx="5">
                  <c:v>4914.3395</c:v>
                </c:pt>
                <c:pt idx="6">
                  <c:v>5022.339500000001</c:v>
                </c:pt>
                <c:pt idx="7">
                  <c:v>5130.339500000001</c:v>
                </c:pt>
                <c:pt idx="8">
                  <c:v>5238.339500000001</c:v>
                </c:pt>
                <c:pt idx="9">
                  <c:v>5346.339500000001</c:v>
                </c:pt>
                <c:pt idx="10">
                  <c:v>5454.339500000001</c:v>
                </c:pt>
                <c:pt idx="11">
                  <c:v>5562.339500000001</c:v>
                </c:pt>
              </c:numCache>
            </c:numRef>
          </c:val>
          <c:extLst xmlns:c16r2="http://schemas.microsoft.com/office/drawing/2015/06/chart">
            <c:ext xmlns:c16="http://schemas.microsoft.com/office/drawing/2014/chart" uri="{C3380CC4-5D6E-409C-BE32-E72D297353CC}">
              <c16:uniqueId val="{00000008-F15C-4A6E-8593-8CB11CC9367D}"/>
            </c:ext>
          </c:extLst>
        </c:ser>
        <c:ser>
          <c:idx val="1"/>
          <c:order val="1"/>
          <c:tx>
            <c:v>B Heavy</c:v>
          </c:tx>
          <c:spPr>
            <a:ln w="28575" cap="rnd" cmpd="sng" algn="ctr">
              <a:solidFill>
                <a:schemeClr val="accent6">
                  <a:shade val="76000"/>
                </a:schemeClr>
              </a:solidFill>
              <a:prstDash val="solid"/>
              <a:round/>
            </a:ln>
            <a:effectLst/>
          </c:spPr>
          <c:marker>
            <c:symbol val="none"/>
          </c:marker>
          <c:dLbls>
            <c:dLbl>
              <c:idx val="4"/>
              <c:layout>
                <c:manualLayout>
                  <c:x val="-8.0147239263803696E-2"/>
                  <c:y val="-4.4077142635021903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F15C-4A6E-8593-8CB11CC9367D}"/>
                </c:ext>
              </c:extLst>
            </c:dLbl>
            <c:dLbl>
              <c:idx val="5"/>
              <c:layout>
                <c:manualLayout>
                  <c:x val="-1.4707566462167762E-2"/>
                  <c:y val="4.4077142635021833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F15C-4A6E-8593-8CB11CC9367D}"/>
                </c:ext>
              </c:extLst>
            </c:dLbl>
            <c:dLbl>
              <c:idx val="6"/>
              <c:layout>
                <c:manualLayout>
                  <c:x val="-2.9431492842535809E-2"/>
                  <c:y val="5.0688714030275035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F15C-4A6E-8593-8CB11CC9367D}"/>
                </c:ext>
              </c:extLst>
            </c:dLbl>
            <c:dLbl>
              <c:idx val="7"/>
              <c:layout>
                <c:manualLayout>
                  <c:x val="-2.2887525562372227E-2"/>
                  <c:y val="7.7134999611288252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F15C-4A6E-8593-8CB11CC9367D}"/>
                </c:ext>
              </c:extLst>
            </c:dLbl>
            <c:dLbl>
              <c:idx val="8"/>
              <c:layout>
                <c:manualLayout>
                  <c:x val="-2.1251533742331411E-2"/>
                  <c:y val="5.289257116202619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F15C-4A6E-8593-8CB11CC9367D}"/>
                </c:ext>
              </c:extLst>
            </c:dLbl>
            <c:dLbl>
              <c:idx val="9"/>
              <c:layout>
                <c:manualLayout>
                  <c:x val="-4.4155419222903919E-2"/>
                  <c:y val="6.8319571084283867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F15C-4A6E-8593-8CB11CC9367D}"/>
                </c:ext>
              </c:extLst>
            </c:dLbl>
            <c:dLbl>
              <c:idx val="10"/>
              <c:layout>
                <c:manualLayout>
                  <c:x val="-1.3071574642126809E-2"/>
                  <c:y val="5.2892571162026281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F15C-4A6E-8593-8CB11CC9367D}"/>
                </c:ext>
              </c:extLst>
            </c:dLbl>
            <c:dLbl>
              <c:idx val="11"/>
              <c:layout>
                <c:manualLayout>
                  <c:x val="-9.7335072379756387E-4"/>
                  <c:y val="5.5096428293777366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F15C-4A6E-8593-8CB11CC9367D}"/>
                </c:ext>
              </c:extLst>
            </c:dLbl>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l"/>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50000"/>
                          <a:lumOff val="50000"/>
                        </a:schemeClr>
                      </a:solidFill>
                      <a:prstDash val="solid"/>
                      <a:round/>
                    </a:ln>
                    <a:effectLst/>
                  </c:spPr>
                </c15:leaderLines>
              </c:ext>
            </c:extLst>
          </c:dLbls>
          <c:cat>
            <c:numRef>
              <c:f>('B Hy for Graph'!$D$17,'B Hy for Graph'!$F$17,'B Hy for Graph'!$H$17,'B Hy for Graph'!$J$17,'B Hy for Graph'!$L$17,'B Hy for Graph'!$N$17,'B Hy for Graph'!$P$17,'B Hy for Graph'!$R$17,'B Hy for Graph'!$T$17,'B Hy for Graph'!$V$17,'B Hy for Graph'!$X$17,'B Hy for Graph'!$Z$17)</c:f>
              <c:numCache>
                <c:formatCode>General</c:formatCode>
                <c:ptCount val="12"/>
                <c:pt idx="0">
                  <c:v>32</c:v>
                </c:pt>
                <c:pt idx="1">
                  <c:v>33</c:v>
                </c:pt>
                <c:pt idx="2">
                  <c:v>34</c:v>
                </c:pt>
                <c:pt idx="3">
                  <c:v>35</c:v>
                </c:pt>
                <c:pt idx="4">
                  <c:v>36</c:v>
                </c:pt>
                <c:pt idx="5">
                  <c:v>37</c:v>
                </c:pt>
                <c:pt idx="6">
                  <c:v>38</c:v>
                </c:pt>
                <c:pt idx="7">
                  <c:v>39</c:v>
                </c:pt>
                <c:pt idx="8">
                  <c:v>40</c:v>
                </c:pt>
                <c:pt idx="9">
                  <c:v>41</c:v>
                </c:pt>
                <c:pt idx="10">
                  <c:v>42</c:v>
                </c:pt>
                <c:pt idx="11">
                  <c:v>43</c:v>
                </c:pt>
              </c:numCache>
            </c:numRef>
          </c:cat>
          <c:val>
            <c:numRef>
              <c:f>('B Hy for Graph'!$E$25,'B Hy for Graph'!$G$25,'B Hy for Graph'!$I$25,'B Hy for Graph'!$K$25,'B Hy for Graph'!$M$25,'B Hy for Graph'!$O$25,'B Hy for Graph'!$Q$25,'B Hy for Graph'!$S$25,'B Hy for Graph'!$U$25,'B Hy for Graph'!$W$25,'B Hy for Graph'!$Y$25,'B Hy for Graph'!$AA$25)</c:f>
              <c:numCache>
                <c:formatCode>0.00</c:formatCode>
                <c:ptCount val="12"/>
                <c:pt idx="0">
                  <c:v>4450.0145000000002</c:v>
                </c:pt>
                <c:pt idx="1">
                  <c:v>4528.2145</c:v>
                </c:pt>
                <c:pt idx="2">
                  <c:v>4619.2145</c:v>
                </c:pt>
                <c:pt idx="3">
                  <c:v>4710.2145</c:v>
                </c:pt>
                <c:pt idx="4">
                  <c:v>4801.2145</c:v>
                </c:pt>
                <c:pt idx="5">
                  <c:v>4892.2145</c:v>
                </c:pt>
                <c:pt idx="6">
                  <c:v>4983.2145</c:v>
                </c:pt>
                <c:pt idx="7">
                  <c:v>5074.2145</c:v>
                </c:pt>
                <c:pt idx="8">
                  <c:v>5165.2145</c:v>
                </c:pt>
                <c:pt idx="9">
                  <c:v>5256.2145</c:v>
                </c:pt>
                <c:pt idx="10">
                  <c:v>5347.2145</c:v>
                </c:pt>
                <c:pt idx="11">
                  <c:v>5438.2145</c:v>
                </c:pt>
              </c:numCache>
            </c:numRef>
          </c:val>
          <c:extLst xmlns:c16r2="http://schemas.microsoft.com/office/drawing/2015/06/chart">
            <c:ext xmlns:c16="http://schemas.microsoft.com/office/drawing/2014/chart" uri="{C3380CC4-5D6E-409C-BE32-E72D297353CC}">
              <c16:uniqueId val="{00000011-F15C-4A6E-8593-8CB11CC9367D}"/>
            </c:ext>
          </c:extLst>
        </c:ser>
        <c:dLbls>
          <c:showVal val="1"/>
        </c:dLbls>
        <c:marker val="1"/>
        <c:axId val="54210944"/>
        <c:axId val="54212864"/>
      </c:lineChart>
      <c:catAx>
        <c:axId val="54210944"/>
        <c:scaling>
          <c:orientation val="minMax"/>
        </c:scaling>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prstDash val="solid"/>
              <a:round/>
            </a:ln>
            <a:effectLst/>
          </c:spPr>
        </c:majorGridlines>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a:t>Sugar Price in Rs.</a:t>
                </a:r>
              </a:p>
            </c:rich>
          </c:tx>
          <c:layout>
            <c:manualLayout>
              <c:xMode val="edge"/>
              <c:yMode val="edge"/>
              <c:x val="0.43509498735970936"/>
              <c:y val="0.86977408208482876"/>
            </c:manualLayout>
          </c:layout>
          <c:spPr>
            <a:noFill/>
            <a:ln>
              <a:noFill/>
            </a:ln>
            <a:effectLst/>
          </c:spPr>
        </c:title>
        <c:numFmt formatCode="General" sourceLinked="1"/>
        <c:tickLblPos val="nextTo"/>
        <c:spPr>
          <a:noFill/>
          <a:ln w="19050" cap="flat" cmpd="sng" algn="ctr">
            <a:solidFill>
              <a:schemeClr val="dk1">
                <a:lumMod val="75000"/>
                <a:lumOff val="25000"/>
              </a:schemeClr>
            </a:solidFill>
            <a:prstDash val="solid"/>
            <a:round/>
          </a:ln>
          <a:effectLst/>
        </c:spPr>
        <c:txPr>
          <a:bodyPr rot="0" spcFirstLastPara="1" vertOverflow="ellipsis" wrap="square" anchor="ctr" anchorCtr="1"/>
          <a:lstStyle/>
          <a:p>
            <a:pPr>
              <a:defRPr sz="2000" b="0" i="0" u="none" strike="noStrike" kern="1200" baseline="0">
                <a:solidFill>
                  <a:schemeClr val="tx1"/>
                </a:solidFill>
                <a:latin typeface="+mn-lt"/>
                <a:ea typeface="+mn-ea"/>
                <a:cs typeface="+mn-cs"/>
              </a:defRPr>
            </a:pPr>
            <a:endParaRPr lang="en-US"/>
          </a:p>
        </c:txPr>
        <c:crossAx val="54212864"/>
        <c:crossesAt val="4200"/>
        <c:auto val="1"/>
        <c:lblAlgn val="ctr"/>
        <c:lblOffset val="200"/>
      </c:catAx>
      <c:valAx>
        <c:axId val="54212864"/>
        <c:scaling>
          <c:orientation val="minMax"/>
          <c:min val="4200"/>
        </c:scaling>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prstDash val="solid"/>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a:t>Total Revenue Generated in Rs.</a:t>
                </a:r>
              </a:p>
            </c:rich>
          </c:tx>
          <c:layout>
            <c:manualLayout>
              <c:xMode val="edge"/>
              <c:yMode val="edge"/>
              <c:x val="7.0187098632106204E-2"/>
              <c:y val="1.430381610203982E-2"/>
            </c:manualLayout>
          </c:layout>
          <c:spPr>
            <a:noFill/>
            <a:ln>
              <a:noFill/>
            </a:ln>
            <a:effectLst/>
          </c:spPr>
        </c:title>
        <c:numFmt formatCode="#,##0" sourceLinked="0"/>
        <c:tickLblPos val="nextTo"/>
        <c:spPr>
          <a:noFill/>
          <a:ln w="9525" cap="flat" cmpd="sng" algn="ctr">
            <a:no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4210944"/>
        <c:crossesAt val="1"/>
        <c:crossBetween val="midCat"/>
        <c:majorUnit val="100"/>
      </c:valAx>
      <c:spPr>
        <a:noFill/>
        <a:ln>
          <a:noFill/>
        </a:ln>
        <a:effectLst/>
      </c:spPr>
    </c:plotArea>
    <c:legend>
      <c:legendPos val="r"/>
      <c:layout>
        <c:manualLayout>
          <c:xMode val="edge"/>
          <c:yMode val="edge"/>
          <c:x val="0.63602544160507646"/>
          <c:y val="0.64460027237591855"/>
          <c:w val="0.2564507350691595"/>
          <c:h val="0.10102029908597202"/>
        </c:manualLayout>
      </c:layout>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chart>
  <c:spPr>
    <a:gradFill flip="none" rotWithShape="1">
      <a:gsLst>
        <a:gs pos="0">
          <a:srgbClr val="FF0000"/>
        </a:gs>
        <a:gs pos="15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cap="flat" cmpd="sng" algn="ctr">
      <a:solidFill>
        <a:schemeClr val="dk1">
          <a:lumMod val="25000"/>
          <a:lumOff val="75000"/>
        </a:schemeClr>
      </a:solidFill>
      <a:prstDash val="solid"/>
      <a:round/>
    </a:ln>
    <a:effectLst/>
  </c:spPr>
  <c:txPr>
    <a:bodyPr/>
    <a:lstStyle/>
    <a:p>
      <a:pPr>
        <a:defRPr sz="20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v>Total Revenue</c:v>
          </c:tx>
          <c:spPr>
            <a:solidFill>
              <a:schemeClr val="accent2"/>
            </a:solidFill>
            <a:ln>
              <a:noFill/>
            </a:ln>
            <a:effectLst/>
          </c:spPr>
          <c:dLbls>
            <c:spPr>
              <a:noFill/>
              <a:ln>
                <a:noFill/>
              </a:ln>
              <a:effectLst/>
            </c:spPr>
            <c:txPr>
              <a:bodyPr rot="0" vert="horz"/>
              <a:lstStyle/>
              <a:p>
                <a:pPr>
                  <a:defRPr>
                    <a:solidFill>
                      <a:schemeClr val="bg2">
                        <a:lumMod val="50000"/>
                      </a:schemeClr>
                    </a:solidFill>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trendline>
            <c:spPr>
              <a:ln w="19050" cap="rnd">
                <a:solidFill>
                  <a:schemeClr val="accent2"/>
                </a:solidFill>
              </a:ln>
              <a:effectLst/>
            </c:spPr>
            <c:trendlineType val="linear"/>
          </c:trendline>
          <c:cat>
            <c:numRef>
              <c:f>('B Hy for Graph'!$E$17,'B Hy for Graph'!$G$17,'B Hy for Graph'!$I$17,'B Hy for Graph'!$K$17,'B Hy for Graph'!$M$17,'B Hy for Graph'!$O$17,'B Hy for Graph'!$Q$17,'B Hy for Graph'!$S$17,'B Hy for Graph'!$U$17,'B Hy for Graph'!$W$17,'B Hy for Graph'!$Y$17,'B Hy for Graph'!$AA$17)</c:f>
              <c:numCache>
                <c:formatCode>General</c:formatCode>
                <c:ptCount val="12"/>
                <c:pt idx="0">
                  <c:v>32</c:v>
                </c:pt>
                <c:pt idx="1">
                  <c:v>33</c:v>
                </c:pt>
                <c:pt idx="2">
                  <c:v>34</c:v>
                </c:pt>
                <c:pt idx="3">
                  <c:v>35</c:v>
                </c:pt>
                <c:pt idx="4">
                  <c:v>36</c:v>
                </c:pt>
                <c:pt idx="5">
                  <c:v>37</c:v>
                </c:pt>
                <c:pt idx="6">
                  <c:v>38</c:v>
                </c:pt>
                <c:pt idx="7">
                  <c:v>39</c:v>
                </c:pt>
                <c:pt idx="8">
                  <c:v>40</c:v>
                </c:pt>
                <c:pt idx="9">
                  <c:v>41</c:v>
                </c:pt>
                <c:pt idx="10">
                  <c:v>42</c:v>
                </c:pt>
                <c:pt idx="11">
                  <c:v>43</c:v>
                </c:pt>
              </c:numCache>
            </c:numRef>
          </c:cat>
          <c:val>
            <c:numRef>
              <c:f>('B Hy for Graph'!$E$48,'B Hy for Graph'!$G$48,'B Hy for Graph'!$I$48,'B Hy for Graph'!$K$48,'B Hy for Graph'!$M$48,'B Hy for Graph'!$O$48,'B Hy for Graph'!$Q$48,'B Hy for Graph'!$S$48,'B Hy for Graph'!$U$48,'B Hy for Graph'!$W$48,'B Hy for Graph'!$Y$48,'B Hy for Graph'!$AA$48)</c:f>
              <c:numCache>
                <c:formatCode>0.00</c:formatCode>
                <c:ptCount val="12"/>
                <c:pt idx="0">
                  <c:v>75.675000000000125</c:v>
                </c:pt>
                <c:pt idx="1">
                  <c:v>45.875</c:v>
                </c:pt>
                <c:pt idx="2">
                  <c:v>28.875</c:v>
                </c:pt>
                <c:pt idx="3">
                  <c:v>11.875000000000007</c:v>
                </c:pt>
                <c:pt idx="4">
                  <c:v>-5.1249999999999947</c:v>
                </c:pt>
                <c:pt idx="5">
                  <c:v>-22.125</c:v>
                </c:pt>
                <c:pt idx="6">
                  <c:v>-39.125000000000945</c:v>
                </c:pt>
                <c:pt idx="7">
                  <c:v>-56.125000000000945</c:v>
                </c:pt>
                <c:pt idx="8">
                  <c:v>-73.125000000000824</c:v>
                </c:pt>
                <c:pt idx="9">
                  <c:v>-90.125000000000824</c:v>
                </c:pt>
                <c:pt idx="10">
                  <c:v>-107.12500000000085</c:v>
                </c:pt>
                <c:pt idx="11">
                  <c:v>-124.12500000000085</c:v>
                </c:pt>
              </c:numCache>
            </c:numRef>
          </c:val>
          <c:extLst xmlns:c16r2="http://schemas.microsoft.com/office/drawing/2015/06/chart">
            <c:ext xmlns:c16="http://schemas.microsoft.com/office/drawing/2014/chart" uri="{C3380CC4-5D6E-409C-BE32-E72D297353CC}">
              <c16:uniqueId val="{00000000-D363-4CBD-AE68-CD380FA18A56}"/>
            </c:ext>
          </c:extLst>
        </c:ser>
        <c:ser>
          <c:idx val="1"/>
          <c:order val="1"/>
          <c:tx>
            <c:v>Net Earnings</c:v>
          </c:tx>
          <c:spPr>
            <a:solidFill>
              <a:srgbClr val="FFC000"/>
            </a:solidFill>
            <a:ln>
              <a:noFill/>
            </a:ln>
            <a:effectLst/>
          </c:spPr>
          <c:dLbls>
            <c:dLbl>
              <c:idx val="2"/>
              <c:layout>
                <c:manualLayout>
                  <c:x val="-1.282051282051282E-2"/>
                  <c:y val="-6.3480209111276997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363-4CBD-AE68-CD380FA18A56}"/>
                </c:ext>
              </c:extLst>
            </c:dLbl>
            <c:spPr>
              <a:noFill/>
              <a:ln>
                <a:noFill/>
              </a:ln>
              <a:effectLst/>
            </c:spPr>
            <c:txPr>
              <a:bodyPr rot="0" vert="horz"/>
              <a:lstStyle/>
              <a:p>
                <a:pPr>
                  <a:defRPr>
                    <a:solidFill>
                      <a:srgbClr val="E2AC00"/>
                    </a:solidFill>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trendline>
            <c:spPr>
              <a:ln w="19050" cap="rnd">
                <a:solidFill>
                  <a:schemeClr val="accent4"/>
                </a:solidFill>
              </a:ln>
              <a:effectLst/>
            </c:spPr>
            <c:trendlineType val="linear"/>
          </c:trendline>
          <c:val>
            <c:numRef>
              <c:f>('B Hy for Graph'!$E$49,'B Hy for Graph'!$G$49,'B Hy for Graph'!$I$49,'B Hy for Graph'!$K$49,'B Hy for Graph'!$M$49,'B Hy for Graph'!$O$49,'B Hy for Graph'!$Q$49,'B Hy for Graph'!$S$49,'B Hy for Graph'!$U$49,'B Hy for Graph'!$W$49,'B Hy for Graph'!$Y$49,'B Hy for Graph'!$AA$49)</c:f>
              <c:numCache>
                <c:formatCode>0.00</c:formatCode>
                <c:ptCount val="12"/>
                <c:pt idx="0">
                  <c:v>40.775000000000318</c:v>
                </c:pt>
                <c:pt idx="1">
                  <c:v>12.975000000000136</c:v>
                </c:pt>
                <c:pt idx="2">
                  <c:v>-4.0249999999998636</c:v>
                </c:pt>
                <c:pt idx="3">
                  <c:v>-21.024999999999864</c:v>
                </c:pt>
                <c:pt idx="4">
                  <c:v>-38.024999999999892</c:v>
                </c:pt>
                <c:pt idx="5">
                  <c:v>-55.024999999999892</c:v>
                </c:pt>
                <c:pt idx="6">
                  <c:v>-72.025000000000318</c:v>
                </c:pt>
                <c:pt idx="7">
                  <c:v>-89.025000000000318</c:v>
                </c:pt>
                <c:pt idx="8">
                  <c:v>-106.02500000000028</c:v>
                </c:pt>
                <c:pt idx="9">
                  <c:v>-123.02500000000028</c:v>
                </c:pt>
                <c:pt idx="10">
                  <c:v>-140.0250000000004</c:v>
                </c:pt>
                <c:pt idx="11">
                  <c:v>-157.0250000000004</c:v>
                </c:pt>
              </c:numCache>
            </c:numRef>
          </c:val>
          <c:extLst xmlns:c16r2="http://schemas.microsoft.com/office/drawing/2015/06/chart">
            <c:ext xmlns:c16="http://schemas.microsoft.com/office/drawing/2014/chart" uri="{C3380CC4-5D6E-409C-BE32-E72D297353CC}">
              <c16:uniqueId val="{00000002-D363-4CBD-AE68-CD380FA18A56}"/>
            </c:ext>
          </c:extLst>
        </c:ser>
        <c:dLbls>
          <c:showVal val="1"/>
        </c:dLbls>
        <c:gapWidth val="247"/>
        <c:axId val="56828672"/>
        <c:axId val="56830592"/>
      </c:barChart>
      <c:lineChart>
        <c:grouping val="standard"/>
        <c:ser>
          <c:idx val="2"/>
          <c:order val="2"/>
          <c:tx>
            <c:v>Ethanol Price/Sugar Price</c:v>
          </c:tx>
          <c:spPr>
            <a:ln w="22225" cap="rnd">
              <a:solidFill>
                <a:srgbClr val="FF0000"/>
              </a:solidFill>
              <a:round/>
            </a:ln>
            <a:effectLst/>
          </c:spPr>
          <c:marker>
            <c:symbol val="none"/>
          </c:marker>
          <c:dLbls>
            <c:dLbl>
              <c:idx val="0"/>
              <c:layout>
                <c:manualLayout>
                  <c:x val="1.2199003435794262E-2"/>
                  <c:y val="-8.0067809322940539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5698-4F84-A73A-229AB87056F1}"/>
                </c:ext>
              </c:extLst>
            </c:dLbl>
            <c:spPr>
              <a:noFill/>
              <a:ln>
                <a:noFill/>
              </a:ln>
              <a:effectLst/>
            </c:spPr>
            <c:txPr>
              <a:bodyPr rot="0" vert="horz"/>
              <a:lstStyle/>
              <a:p>
                <a:pPr>
                  <a:defRPr>
                    <a:solidFill>
                      <a:srgbClr val="FF0000"/>
                    </a:solidFill>
                  </a:defRPr>
                </a:pPr>
                <a:endParaRPr lang="en-US"/>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val>
            <c:numRef>
              <c:f>('B Hy for Graph'!$E$51,'B Hy for Graph'!$G$51,'B Hy for Graph'!$I$51,'B Hy for Graph'!$K$51,'B Hy for Graph'!$M$51,'B Hy for Graph'!$O$51,'B Hy for Graph'!$Q$51,'B Hy for Graph'!$S$51,'B Hy for Graph'!$U$51,'B Hy for Graph'!$W$51,'B Hy for Graph'!$Y$51,'B Hy for Graph'!$AA$51)</c:f>
              <c:numCache>
                <c:formatCode>0.0</c:formatCode>
                <c:ptCount val="12"/>
                <c:pt idx="0">
                  <c:v>1.6384375000000009</c:v>
                </c:pt>
                <c:pt idx="1">
                  <c:v>1.5887878787878797</c:v>
                </c:pt>
                <c:pt idx="2">
                  <c:v>1.5420588235294121</c:v>
                </c:pt>
                <c:pt idx="3">
                  <c:v>1.498</c:v>
                </c:pt>
                <c:pt idx="4">
                  <c:v>1.4563888888888898</c:v>
                </c:pt>
                <c:pt idx="5">
                  <c:v>1.4170270270270262</c:v>
                </c:pt>
                <c:pt idx="6">
                  <c:v>1.3797368421052632</c:v>
                </c:pt>
                <c:pt idx="7">
                  <c:v>1.3443589743589759</c:v>
                </c:pt>
                <c:pt idx="8">
                  <c:v>1.3107500000000001</c:v>
                </c:pt>
                <c:pt idx="9">
                  <c:v>1.2787804878048779</c:v>
                </c:pt>
                <c:pt idx="10">
                  <c:v>1.2483333333333333</c:v>
                </c:pt>
                <c:pt idx="11">
                  <c:v>1.2193023255813953</c:v>
                </c:pt>
              </c:numCache>
            </c:numRef>
          </c:val>
          <c:extLst xmlns:c16r2="http://schemas.microsoft.com/office/drawing/2015/06/chart">
            <c:ext xmlns:c16="http://schemas.microsoft.com/office/drawing/2014/chart" uri="{C3380CC4-5D6E-409C-BE32-E72D297353CC}">
              <c16:uniqueId val="{00000003-D363-4CBD-AE68-CD380FA18A56}"/>
            </c:ext>
          </c:extLst>
        </c:ser>
        <c:marker val="1"/>
        <c:axId val="56838784"/>
        <c:axId val="56836864"/>
      </c:lineChart>
      <c:catAx>
        <c:axId val="56828672"/>
        <c:scaling>
          <c:orientation val="minMax"/>
        </c:scaling>
        <c:axPos val="b"/>
        <c:majorGridlines>
          <c:spPr>
            <a:ln w="9525" cap="flat" cmpd="sng" algn="ctr">
              <a:solidFill>
                <a:schemeClr val="dk1">
                  <a:lumMod val="15000"/>
                  <a:lumOff val="85000"/>
                </a:schemeClr>
              </a:solidFill>
              <a:round/>
            </a:ln>
            <a:effectLst/>
          </c:spPr>
        </c:majorGridlines>
        <c:title>
          <c:tx>
            <c:rich>
              <a:bodyPr rot="0" vert="horz"/>
              <a:lstStyle/>
              <a:p>
                <a:pPr>
                  <a:defRPr/>
                </a:pPr>
                <a:r>
                  <a:rPr lang="en-US"/>
                  <a:t>Sugar Price per kg</a:t>
                </a:r>
              </a:p>
            </c:rich>
          </c:tx>
          <c:layout/>
          <c:spPr>
            <a:noFill/>
            <a:ln>
              <a:noFill/>
            </a:ln>
            <a:effectLst/>
          </c:spPr>
        </c:title>
        <c:numFmt formatCode="General" sourceLinked="1"/>
        <c:tickLblPos val="nextTo"/>
        <c:spPr>
          <a:noFill/>
          <a:ln w="9525" cap="flat" cmpd="sng" algn="ctr">
            <a:solidFill>
              <a:schemeClr val="dk1">
                <a:lumMod val="15000"/>
                <a:lumOff val="85000"/>
              </a:schemeClr>
            </a:solidFill>
            <a:round/>
          </a:ln>
          <a:effectLst/>
        </c:spPr>
        <c:txPr>
          <a:bodyPr rot="-60000000" vert="horz"/>
          <a:lstStyle/>
          <a:p>
            <a:pPr>
              <a:defRPr/>
            </a:pPr>
            <a:endParaRPr lang="en-US"/>
          </a:p>
        </c:txPr>
        <c:crossAx val="56830592"/>
        <c:crosses val="autoZero"/>
        <c:auto val="1"/>
        <c:lblAlgn val="ctr"/>
        <c:lblOffset val="100"/>
      </c:catAx>
      <c:valAx>
        <c:axId val="56830592"/>
        <c:scaling>
          <c:orientation val="minMax"/>
        </c:scaling>
        <c:axPos val="l"/>
        <c:majorGridlines>
          <c:spPr>
            <a:ln w="9525" cap="flat" cmpd="sng" algn="ctr">
              <a:solidFill>
                <a:schemeClr val="dk1">
                  <a:lumMod val="15000"/>
                  <a:lumOff val="85000"/>
                </a:schemeClr>
              </a:solidFill>
              <a:round/>
            </a:ln>
            <a:effectLst/>
          </c:spPr>
        </c:majorGridlines>
        <c:title>
          <c:tx>
            <c:rich>
              <a:bodyPr rot="-5400000" vert="horz"/>
              <a:lstStyle/>
              <a:p>
                <a:pPr>
                  <a:defRPr/>
                </a:pPr>
                <a:r>
                  <a:rPr lang="en-US"/>
                  <a:t> Difference in Rs /Ton Cane</a:t>
                </a:r>
              </a:p>
            </c:rich>
          </c:tx>
          <c:layout/>
          <c:spPr>
            <a:noFill/>
            <a:ln>
              <a:noFill/>
            </a:ln>
            <a:effectLst/>
          </c:spPr>
        </c:title>
        <c:numFmt formatCode="0.00" sourceLinked="1"/>
        <c:majorTickMark val="none"/>
        <c:tickLblPos val="nextTo"/>
        <c:spPr>
          <a:noFill/>
          <a:ln>
            <a:noFill/>
          </a:ln>
          <a:effectLst/>
        </c:spPr>
        <c:txPr>
          <a:bodyPr rot="-60000000" vert="horz"/>
          <a:lstStyle/>
          <a:p>
            <a:pPr>
              <a:defRPr/>
            </a:pPr>
            <a:endParaRPr lang="en-US"/>
          </a:p>
        </c:txPr>
        <c:crossAx val="56828672"/>
        <c:crosses val="autoZero"/>
        <c:crossBetween val="between"/>
      </c:valAx>
      <c:valAx>
        <c:axId val="56836864"/>
        <c:scaling>
          <c:orientation val="minMax"/>
        </c:scaling>
        <c:axPos val="r"/>
        <c:title>
          <c:tx>
            <c:rich>
              <a:bodyPr/>
              <a:lstStyle/>
              <a:p>
                <a:pPr>
                  <a:defRPr/>
                </a:pPr>
                <a:r>
                  <a:rPr lang="en-US" dirty="0" smtClean="0">
                    <a:solidFill>
                      <a:srgbClr val="FF0000"/>
                    </a:solidFill>
                  </a:rPr>
                  <a:t>Ethanol Price/Sugar</a:t>
                </a:r>
                <a:r>
                  <a:rPr lang="en-US" baseline="0" dirty="0" smtClean="0">
                    <a:solidFill>
                      <a:srgbClr val="FF0000"/>
                    </a:solidFill>
                  </a:rPr>
                  <a:t> Price</a:t>
                </a:r>
                <a:endParaRPr lang="en-US" dirty="0">
                  <a:solidFill>
                    <a:srgbClr val="FF0000"/>
                  </a:solidFill>
                </a:endParaRPr>
              </a:p>
            </c:rich>
          </c:tx>
          <c:layout/>
        </c:title>
        <c:numFmt formatCode="0.0" sourceLinked="1"/>
        <c:majorTickMark val="none"/>
        <c:tickLblPos val="nextTo"/>
        <c:spPr>
          <a:noFill/>
          <a:ln>
            <a:noFill/>
          </a:ln>
          <a:effectLst/>
        </c:spPr>
        <c:txPr>
          <a:bodyPr rot="-60000000" vert="horz"/>
          <a:lstStyle/>
          <a:p>
            <a:pPr>
              <a:defRPr/>
            </a:pPr>
            <a:endParaRPr lang="en-US"/>
          </a:p>
        </c:txPr>
        <c:crossAx val="56838784"/>
        <c:crosses val="max"/>
        <c:crossBetween val="between"/>
      </c:valAx>
      <c:catAx>
        <c:axId val="56838784"/>
        <c:scaling>
          <c:orientation val="minMax"/>
        </c:scaling>
        <c:delete val="1"/>
        <c:axPos val="b"/>
        <c:tickLblPos val="nextTo"/>
        <c:crossAx val="56836864"/>
        <c:crosses val="autoZero"/>
        <c:auto val="1"/>
        <c:lblAlgn val="ctr"/>
        <c:lblOffset val="100"/>
      </c:catAx>
      <c:spPr>
        <a:pattFill prst="ltDnDiag">
          <a:fgClr>
            <a:schemeClr val="dk1">
              <a:lumMod val="15000"/>
              <a:lumOff val="85000"/>
            </a:schemeClr>
          </a:fgClr>
          <a:bgClr>
            <a:schemeClr val="lt1"/>
          </a:bgClr>
        </a:pattFill>
        <a:ln>
          <a:noFill/>
        </a:ln>
        <a:effectLst/>
      </c:spPr>
    </c:plotArea>
    <c:legend>
      <c:legendPos val="b"/>
      <c:legendEntry>
        <c:idx val="3"/>
        <c:delete val="1"/>
      </c:legendEntry>
      <c:legendEntry>
        <c:idx val="4"/>
        <c:delete val="1"/>
      </c:legendEntry>
      <c:layout/>
      <c:spPr>
        <a:noFill/>
        <a:ln>
          <a:noFill/>
        </a:ln>
        <a:effectLst/>
      </c:spPr>
      <c:txPr>
        <a:bodyPr rot="0" vert="horz"/>
        <a:lstStyle/>
        <a:p>
          <a:pPr>
            <a:defRPr/>
          </a:pPr>
          <a:endParaRPr lang="en-US"/>
        </a:p>
      </c:txPr>
    </c:legend>
    <c:plotVisOnly val="1"/>
    <c:dispBlanksAs val="gap"/>
  </c:chart>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c:spPr>
  <c:txPr>
    <a:bodyPr/>
    <a:lstStyle/>
    <a:p>
      <a:pPr>
        <a:defRPr sz="1800">
          <a:solidFill>
            <a:schemeClr val="dk1"/>
          </a:solidFill>
          <a:latin typeface="+mn-lt"/>
          <a:ea typeface="+mn-ea"/>
          <a:cs typeface="+mn-cs"/>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9402887139107708E-2"/>
          <c:y val="0.27233850976961255"/>
          <c:w val="0.9000415573053373"/>
          <c:h val="0.61199001166520905"/>
        </c:manualLayout>
      </c:layout>
      <c:lineChart>
        <c:grouping val="standard"/>
        <c:ser>
          <c:idx val="0"/>
          <c:order val="0"/>
          <c:tx>
            <c:v>MARGIN</c:v>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(Dhampur!$E$17,Dhampur!$V$17,Dhampur!$X$17,Dhampur!$Z$17,Dhampur!$AB$17,Dhampur!$AD$17,Dhampur!$AF$17,Dhampur!$AH$17,Dhampur!$AJ$17,Dhampur!$AL$17)</c:f>
              <c:numCache>
                <c:formatCode>General</c:formatCode>
                <c:ptCount val="10"/>
                <c:pt idx="0">
                  <c:v>32</c:v>
                </c:pt>
                <c:pt idx="1">
                  <c:v>33</c:v>
                </c:pt>
                <c:pt idx="2">
                  <c:v>34</c:v>
                </c:pt>
                <c:pt idx="3">
                  <c:v>35</c:v>
                </c:pt>
                <c:pt idx="4">
                  <c:v>36</c:v>
                </c:pt>
                <c:pt idx="5">
                  <c:v>37</c:v>
                </c:pt>
                <c:pt idx="6">
                  <c:v>38</c:v>
                </c:pt>
                <c:pt idx="7">
                  <c:v>39</c:v>
                </c:pt>
                <c:pt idx="8">
                  <c:v>40</c:v>
                </c:pt>
                <c:pt idx="9">
                  <c:v>41</c:v>
                </c:pt>
              </c:numCache>
            </c:numRef>
          </c:cat>
          <c:val>
            <c:numRef>
              <c:f>(Dhampur!$E$50,Dhampur!$V$50,Dhampur!$X$50,Dhampur!$Z$50,Dhampur!$AB$50,Dhampur!$AD$50,Dhampur!$AF$50,Dhampur!$AH$50,Dhampur!$AJ$50,Dhampur!$AL$50)</c:f>
              <c:numCache>
                <c:formatCode>0.00</c:formatCode>
                <c:ptCount val="10"/>
                <c:pt idx="0">
                  <c:v>39.145030000000133</c:v>
                </c:pt>
                <c:pt idx="1">
                  <c:v>22.560230000000043</c:v>
                </c:pt>
                <c:pt idx="2">
                  <c:v>7.4602300000001387</c:v>
                </c:pt>
                <c:pt idx="3">
                  <c:v>-7.6397699999997721</c:v>
                </c:pt>
                <c:pt idx="4">
                  <c:v>-22.739770000000131</c:v>
                </c:pt>
                <c:pt idx="5">
                  <c:v>-37.839769999999582</c:v>
                </c:pt>
                <c:pt idx="6">
                  <c:v>-52.939770000000408</c:v>
                </c:pt>
                <c:pt idx="7">
                  <c:v>-68.039770000000303</c:v>
                </c:pt>
                <c:pt idx="8">
                  <c:v>-83.139769999999771</c:v>
                </c:pt>
                <c:pt idx="9">
                  <c:v>-98.239770000000121</c:v>
                </c:pt>
              </c:numCache>
            </c:numRef>
          </c:val>
          <c:extLst xmlns:c16r2="http://schemas.microsoft.com/office/drawing/2015/06/chart">
            <c:ext xmlns:c16="http://schemas.microsoft.com/office/drawing/2014/chart" uri="{C3380CC4-5D6E-409C-BE32-E72D297353CC}">
              <c16:uniqueId val="{00000000-FD28-4E19-8205-22278513551D}"/>
            </c:ext>
          </c:extLst>
        </c:ser>
        <c:ser>
          <c:idx val="1"/>
          <c:order val="1"/>
          <c:tx>
            <c:v>RATIO</c:v>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(Dhampur!$E$17,Dhampur!$V$17,Dhampur!$X$17,Dhampur!$Z$17,Dhampur!$AB$17,Dhampur!$AD$17,Dhampur!$AF$17,Dhampur!$AH$17,Dhampur!$AJ$17,Dhampur!$AL$17)</c:f>
              <c:numCache>
                <c:formatCode>General</c:formatCode>
                <c:ptCount val="10"/>
                <c:pt idx="0">
                  <c:v>32</c:v>
                </c:pt>
                <c:pt idx="1">
                  <c:v>33</c:v>
                </c:pt>
                <c:pt idx="2">
                  <c:v>34</c:v>
                </c:pt>
                <c:pt idx="3">
                  <c:v>35</c:v>
                </c:pt>
                <c:pt idx="4">
                  <c:v>36</c:v>
                </c:pt>
                <c:pt idx="5">
                  <c:v>37</c:v>
                </c:pt>
                <c:pt idx="6">
                  <c:v>38</c:v>
                </c:pt>
                <c:pt idx="7">
                  <c:v>39</c:v>
                </c:pt>
                <c:pt idx="8">
                  <c:v>40</c:v>
                </c:pt>
                <c:pt idx="9">
                  <c:v>41</c:v>
                </c:pt>
              </c:numCache>
            </c:numRef>
          </c:cat>
          <c:val>
            <c:numRef>
              <c:f>(Dhampur!$E$52,Dhampur!$V$52,Dhampur!$X$52,Dhampur!$Z$52,Dhampur!$AB$52,Dhampur!$AD$52,Dhampur!$AF$52,Dhampur!$AH$52,Dhampur!$AJ$52,Dhampur!$AL$52)</c:f>
              <c:numCache>
                <c:formatCode>0.00</c:formatCode>
                <c:ptCount val="10"/>
                <c:pt idx="0">
                  <c:v>1.6384375000000002</c:v>
                </c:pt>
                <c:pt idx="1">
                  <c:v>1.5887878787878791</c:v>
                </c:pt>
                <c:pt idx="2">
                  <c:v>1.5420588235294119</c:v>
                </c:pt>
                <c:pt idx="3">
                  <c:v>1.498</c:v>
                </c:pt>
                <c:pt idx="4">
                  <c:v>1.4563888888888892</c:v>
                </c:pt>
                <c:pt idx="5">
                  <c:v>1.4170270270270269</c:v>
                </c:pt>
                <c:pt idx="6">
                  <c:v>1.3797368421052632</c:v>
                </c:pt>
                <c:pt idx="7">
                  <c:v>1.3443589743589746</c:v>
                </c:pt>
                <c:pt idx="8">
                  <c:v>1.3107500000000001</c:v>
                </c:pt>
                <c:pt idx="9">
                  <c:v>1.2787804878048779</c:v>
                </c:pt>
              </c:numCache>
            </c:numRef>
          </c:val>
          <c:extLst xmlns:c16r2="http://schemas.microsoft.com/office/drawing/2015/06/chart">
            <c:ext xmlns:c16="http://schemas.microsoft.com/office/drawing/2014/chart" uri="{C3380CC4-5D6E-409C-BE32-E72D297353CC}">
              <c16:uniqueId val="{00000002-FD28-4E19-8205-22278513551D}"/>
            </c:ext>
          </c:extLst>
        </c:ser>
        <c:dLbls>
          <c:showVal val="1"/>
        </c:dLbls>
        <c:marker val="1"/>
        <c:axId val="57169024"/>
        <c:axId val="57170944"/>
      </c:lineChart>
      <c:catAx>
        <c:axId val="57169024"/>
        <c:scaling>
          <c:orientation val="minMax"/>
        </c:scaling>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minorGridlines>
          <c:spPr>
            <a:ln>
              <a:gradFill>
                <a:gsLst>
                  <a:gs pos="100000">
                    <a:schemeClr val="dk1">
                      <a:lumMod val="95000"/>
                      <a:lumOff val="5000"/>
                      <a:alpha val="42000"/>
                    </a:schemeClr>
                  </a:gs>
                  <a:gs pos="0">
                    <a:schemeClr val="lt1">
                      <a:lumMod val="75000"/>
                      <a:alpha val="36000"/>
                    </a:schemeClr>
                  </a:gs>
                </a:gsLst>
                <a:lin ang="5400000" scaled="0"/>
              </a:gradFill>
            </a:ln>
            <a:effectLst/>
          </c:spPr>
        </c:minorGridlines>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Sugar Price per kg in Rs.</a:t>
                </a:r>
              </a:p>
            </c:rich>
          </c:tx>
          <c:layout/>
          <c:spPr>
            <a:noFill/>
            <a:ln>
              <a:noFill/>
            </a:ln>
            <a:effectLst/>
          </c:spPr>
        </c:title>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7170944"/>
        <c:crosses val="autoZero"/>
        <c:auto val="1"/>
        <c:lblAlgn val="ctr"/>
        <c:lblOffset val="100"/>
      </c:catAx>
      <c:valAx>
        <c:axId val="571709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Profit</a:t>
                </a:r>
                <a:r>
                  <a:rPr lang="en-US" baseline="0"/>
                  <a:t> per ton of canein Rs.</a:t>
                </a:r>
                <a:endParaRPr lang="en-US"/>
              </a:p>
            </c:rich>
          </c:tx>
          <c:layout>
            <c:manualLayout>
              <c:xMode val="edge"/>
              <c:yMode val="edge"/>
              <c:x val="3.333333333333334E-2"/>
              <c:y val="0.26625000000000004"/>
            </c:manualLayout>
          </c:layout>
          <c:spPr>
            <a:noFill/>
            <a:ln>
              <a:noFill/>
            </a:ln>
            <a:effectLst/>
          </c:spPr>
        </c:title>
        <c:numFmt formatCode="0.00" sourceLinked="1"/>
        <c:majorTickMark val="none"/>
        <c:tickLblPos val="nextTo"/>
        <c:crossAx val="57169024"/>
        <c:crosses val="autoZero"/>
        <c:crossBetween val="between"/>
      </c:valAx>
      <c:spPr>
        <a:noFill/>
        <a:ln>
          <a:noFill/>
        </a:ln>
        <a:effectLst/>
      </c:spPr>
    </c:plotArea>
    <c:legend>
      <c:legendPos val="t"/>
      <c:layout>
        <c:manualLayout>
          <c:xMode val="edge"/>
          <c:yMode val="edge"/>
          <c:x val="0.65456649168853942"/>
          <c:y val="0.18032407407407411"/>
          <c:w val="0.34086701662292218"/>
          <c:h val="7.8125546806649182E-2"/>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gradFill flip="none" rotWithShape="1">
      <a:gsLst>
        <a:gs pos="40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Margin</a:t>
            </a:r>
            <a:r>
              <a:rPr lang="en-US" baseline="0"/>
              <a:t> in case of B-Heavy</a:t>
            </a:r>
          </a:p>
          <a:p>
            <a:pPr>
              <a:defRPr sz="1800" b="1" i="0" u="none" strike="noStrike" kern="1200" baseline="0">
                <a:solidFill>
                  <a:schemeClr val="dk1">
                    <a:lumMod val="75000"/>
                    <a:lumOff val="25000"/>
                  </a:schemeClr>
                </a:solidFill>
                <a:latin typeface="+mn-lt"/>
                <a:ea typeface="+mn-ea"/>
                <a:cs typeface="+mn-cs"/>
              </a:defRPr>
            </a:pPr>
            <a:r>
              <a:rPr lang="en-US" baseline="0"/>
              <a:t>NINAIDEVI</a:t>
            </a:r>
            <a:endParaRPr lang="en-US"/>
          </a:p>
        </c:rich>
      </c:tx>
      <c:layout/>
      <c:spPr>
        <a:noFill/>
        <a:ln>
          <a:noFill/>
        </a:ln>
        <a:effectLst/>
      </c:spPr>
    </c:title>
    <c:plotArea>
      <c:layout>
        <c:manualLayout>
          <c:layoutTarget val="inner"/>
          <c:xMode val="edge"/>
          <c:yMode val="edge"/>
          <c:x val="6.9402887139107708E-2"/>
          <c:y val="0.23993110236220494"/>
          <c:w val="0.9000415573053373"/>
          <c:h val="0.64439741907261605"/>
        </c:manualLayout>
      </c:layout>
      <c:lineChart>
        <c:grouping val="standard"/>
        <c:ser>
          <c:idx val="0"/>
          <c:order val="0"/>
          <c:tx>
            <c:v>MARGIN</c:v>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(Dhampur!$E$17,Dhampur!$V$17,Dhampur!$X$17,Dhampur!$Z$17,Dhampur!$AB$17,Dhampur!$AD$17,Dhampur!$AF$17,Dhampur!$AH$17,Dhampur!$AJ$17,Dhampur!$AL$17)</c:f>
              <c:numCache>
                <c:formatCode>General</c:formatCode>
                <c:ptCount val="10"/>
                <c:pt idx="0">
                  <c:v>32</c:v>
                </c:pt>
                <c:pt idx="1">
                  <c:v>33</c:v>
                </c:pt>
                <c:pt idx="2">
                  <c:v>34</c:v>
                </c:pt>
                <c:pt idx="3">
                  <c:v>35</c:v>
                </c:pt>
                <c:pt idx="4">
                  <c:v>36</c:v>
                </c:pt>
                <c:pt idx="5">
                  <c:v>37</c:v>
                </c:pt>
                <c:pt idx="6">
                  <c:v>38</c:v>
                </c:pt>
                <c:pt idx="7">
                  <c:v>39</c:v>
                </c:pt>
                <c:pt idx="8">
                  <c:v>40</c:v>
                </c:pt>
                <c:pt idx="9">
                  <c:v>41</c:v>
                </c:pt>
              </c:numCache>
            </c:numRef>
          </c:cat>
          <c:val>
            <c:numRef>
              <c:f>(Ninaidevi!$E$47,Ninaidevi!$V$47,Ninaidevi!$X$47,Ninaidevi!$Z$47,Ninaidevi!$AB$47,Ninaidevi!$AD$47,Ninaidevi!$AF$47,Ninaidevi!$AH$47,Ninaidevi!$AJ$47,Ninaidevi!$AL$47)</c:f>
              <c:numCache>
                <c:formatCode>0.00</c:formatCode>
                <c:ptCount val="10"/>
                <c:pt idx="0">
                  <c:v>41.145313000000336</c:v>
                </c:pt>
                <c:pt idx="1">
                  <c:v>31.542913000000567</c:v>
                </c:pt>
                <c:pt idx="2">
                  <c:v>22.042913000001022</c:v>
                </c:pt>
                <c:pt idx="3">
                  <c:v>12.542913000000111</c:v>
                </c:pt>
                <c:pt idx="4">
                  <c:v>3.0429130000011355</c:v>
                </c:pt>
                <c:pt idx="5">
                  <c:v>-6.4570869999988654</c:v>
                </c:pt>
                <c:pt idx="6">
                  <c:v>-15.957086999998866</c:v>
                </c:pt>
                <c:pt idx="7">
                  <c:v>-25.457086999998864</c:v>
                </c:pt>
                <c:pt idx="8">
                  <c:v>-34.957086999999774</c:v>
                </c:pt>
                <c:pt idx="9">
                  <c:v>-44.457086999998857</c:v>
                </c:pt>
              </c:numCache>
            </c:numRef>
          </c:val>
          <c:extLst xmlns:c16r2="http://schemas.microsoft.com/office/drawing/2015/06/chart">
            <c:ext xmlns:c16="http://schemas.microsoft.com/office/drawing/2014/chart" uri="{C3380CC4-5D6E-409C-BE32-E72D297353CC}">
              <c16:uniqueId val="{00000000-CCAE-41C1-8D5E-9911626B5658}"/>
            </c:ext>
          </c:extLst>
        </c:ser>
        <c:ser>
          <c:idx val="1"/>
          <c:order val="1"/>
          <c:tx>
            <c:v>RATIO</c:v>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(Dhampur!$E$17,Dhampur!$V$17,Dhampur!$X$17,Dhampur!$Z$17,Dhampur!$AB$17,Dhampur!$AD$17,Dhampur!$AF$17,Dhampur!$AH$17,Dhampur!$AJ$17,Dhampur!$AL$17)</c:f>
              <c:numCache>
                <c:formatCode>General</c:formatCode>
                <c:ptCount val="10"/>
                <c:pt idx="0">
                  <c:v>32</c:v>
                </c:pt>
                <c:pt idx="1">
                  <c:v>33</c:v>
                </c:pt>
                <c:pt idx="2">
                  <c:v>34</c:v>
                </c:pt>
                <c:pt idx="3">
                  <c:v>35</c:v>
                </c:pt>
                <c:pt idx="4">
                  <c:v>36</c:v>
                </c:pt>
                <c:pt idx="5">
                  <c:v>37</c:v>
                </c:pt>
                <c:pt idx="6">
                  <c:v>38</c:v>
                </c:pt>
                <c:pt idx="7">
                  <c:v>39</c:v>
                </c:pt>
                <c:pt idx="8">
                  <c:v>40</c:v>
                </c:pt>
                <c:pt idx="9">
                  <c:v>41</c:v>
                </c:pt>
              </c:numCache>
            </c:numRef>
          </c:cat>
          <c:val>
            <c:numRef>
              <c:f>(Ninaidevi!$E$48,Ninaidevi!$V$48,Ninaidevi!$X$48,Ninaidevi!$Z$48,Ninaidevi!$AB$48,Ninaidevi!$AD$48,Ninaidevi!$AF$48,Ninaidevi!$AH$48,Ninaidevi!$AJ$48,Ninaidevi!$AL$48)</c:f>
              <c:numCache>
                <c:formatCode>0.00</c:formatCode>
                <c:ptCount val="10"/>
                <c:pt idx="0">
                  <c:v>1.6384375000000002</c:v>
                </c:pt>
                <c:pt idx="1">
                  <c:v>1.5887878787878791</c:v>
                </c:pt>
                <c:pt idx="2">
                  <c:v>1.5420588235294119</c:v>
                </c:pt>
                <c:pt idx="3">
                  <c:v>1.498</c:v>
                </c:pt>
                <c:pt idx="4">
                  <c:v>1.4563888888888892</c:v>
                </c:pt>
                <c:pt idx="5">
                  <c:v>1.4170270270270269</c:v>
                </c:pt>
                <c:pt idx="6">
                  <c:v>1.3797368421052632</c:v>
                </c:pt>
                <c:pt idx="7">
                  <c:v>1.3443589743589746</c:v>
                </c:pt>
                <c:pt idx="8">
                  <c:v>1.3107500000000001</c:v>
                </c:pt>
                <c:pt idx="9">
                  <c:v>1.2787804878048779</c:v>
                </c:pt>
              </c:numCache>
            </c:numRef>
          </c:val>
          <c:extLst xmlns:c16r2="http://schemas.microsoft.com/office/drawing/2015/06/chart">
            <c:ext xmlns:c16="http://schemas.microsoft.com/office/drawing/2014/chart" uri="{C3380CC4-5D6E-409C-BE32-E72D297353CC}">
              <c16:uniqueId val="{00000001-CCAE-41C1-8D5E-9911626B5658}"/>
            </c:ext>
          </c:extLst>
        </c:ser>
        <c:dLbls>
          <c:showVal val="1"/>
        </c:dLbls>
        <c:marker val="1"/>
        <c:axId val="57226752"/>
        <c:axId val="57228672"/>
      </c:lineChart>
      <c:catAx>
        <c:axId val="57226752"/>
        <c:scaling>
          <c:orientation val="minMax"/>
        </c:scaling>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minorGridlines>
          <c:spPr>
            <a:ln>
              <a:gradFill>
                <a:gsLst>
                  <a:gs pos="100000">
                    <a:schemeClr val="dk1">
                      <a:lumMod val="95000"/>
                      <a:lumOff val="5000"/>
                      <a:alpha val="42000"/>
                    </a:schemeClr>
                  </a:gs>
                  <a:gs pos="0">
                    <a:schemeClr val="lt1">
                      <a:lumMod val="75000"/>
                      <a:alpha val="36000"/>
                    </a:schemeClr>
                  </a:gs>
                </a:gsLst>
                <a:lin ang="5400000" scaled="0"/>
              </a:gradFill>
            </a:ln>
            <a:effectLst/>
          </c:spPr>
        </c:minorGridlines>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Sugar Price per kg in Rs.</a:t>
                </a:r>
              </a:p>
            </c:rich>
          </c:tx>
          <c:layout/>
          <c:spPr>
            <a:noFill/>
            <a:ln>
              <a:noFill/>
            </a:ln>
            <a:effectLst/>
          </c:spPr>
        </c:title>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7228672"/>
        <c:crosses val="autoZero"/>
        <c:auto val="1"/>
        <c:lblAlgn val="ctr"/>
        <c:lblOffset val="100"/>
      </c:catAx>
      <c:valAx>
        <c:axId val="572286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Profit</a:t>
                </a:r>
                <a:r>
                  <a:rPr lang="en-US" baseline="0"/>
                  <a:t> per ton of canein Rs.</a:t>
                </a:r>
                <a:endParaRPr lang="en-US"/>
              </a:p>
            </c:rich>
          </c:tx>
          <c:layout>
            <c:manualLayout>
              <c:xMode val="edge"/>
              <c:yMode val="edge"/>
              <c:x val="3.333333333333334E-2"/>
              <c:y val="0.26625000000000004"/>
            </c:manualLayout>
          </c:layout>
          <c:spPr>
            <a:noFill/>
            <a:ln>
              <a:noFill/>
            </a:ln>
            <a:effectLst/>
          </c:spPr>
        </c:title>
        <c:numFmt formatCode="0.00" sourceLinked="1"/>
        <c:majorTickMark val="none"/>
        <c:tickLblPos val="nextTo"/>
        <c:crossAx val="57226752"/>
        <c:crosses val="autoZero"/>
        <c:crossBetween val="between"/>
      </c:valAx>
      <c:spPr>
        <a:noFill/>
        <a:ln>
          <a:noFill/>
        </a:ln>
        <a:effectLst/>
      </c:spPr>
    </c:plotArea>
    <c:legend>
      <c:legendPos val="t"/>
      <c:layout>
        <c:manualLayout>
          <c:xMode val="edge"/>
          <c:yMode val="edge"/>
          <c:x val="0.57956649168853891"/>
          <c:y val="0.34236111111111112"/>
          <c:w val="0.34086701662292218"/>
          <c:h val="7.8125546806649182E-2"/>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gradFill flip="none" rotWithShape="1">
      <a:gsLst>
        <a:gs pos="40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35B1E72-52F4-4E69-B879-0F80AC522DBA}" type="datetimeFigureOut">
              <a:rPr lang="en-US" smtClean="0"/>
              <a:pPr/>
              <a:t>07-Feb-19</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345D29D-4AD0-47F2-A01D-DEC6102C9E2E}" type="slidenum">
              <a:rPr lang="en-US" smtClean="0"/>
              <a:pPr/>
              <a:t>‹#›</a:t>
            </a:fld>
            <a:endParaRPr lang="en-US"/>
          </a:p>
        </p:txBody>
      </p:sp>
    </p:spTree>
    <p:extLst>
      <p:ext uri="{BB962C8B-B14F-4D97-AF65-F5344CB8AC3E}">
        <p14:creationId xmlns="" xmlns:p14="http://schemas.microsoft.com/office/powerpoint/2010/main" val="25185549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96F88C9-3F0B-4E9B-AB57-D37441CF6820}" type="datetimeFigureOut">
              <a:rPr lang="en-US" smtClean="0"/>
              <a:pPr/>
              <a:t>07-Feb-19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7378BDC-CC6B-4966-B6C9-8F0433F9A7F6}"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14899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6F88C9-3F0B-4E9B-AB57-D37441CF6820}" type="datetimeFigureOut">
              <a:rPr lang="en-US" smtClean="0"/>
              <a:pPr/>
              <a:t>07-Feb-19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78BDC-CC6B-4966-B6C9-8F0433F9A7F6}" type="slidenum">
              <a:rPr lang="en-US" smtClean="0"/>
              <a:pPr/>
              <a:t>‹#›</a:t>
            </a:fld>
            <a:endParaRPr lang="en-US"/>
          </a:p>
        </p:txBody>
      </p:sp>
    </p:spTree>
    <p:extLst>
      <p:ext uri="{BB962C8B-B14F-4D97-AF65-F5344CB8AC3E}">
        <p14:creationId xmlns="" xmlns:p14="http://schemas.microsoft.com/office/powerpoint/2010/main" val="2833863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6F88C9-3F0B-4E9B-AB57-D37441CF6820}" type="datetimeFigureOut">
              <a:rPr lang="en-US" smtClean="0"/>
              <a:pPr/>
              <a:t>07-Feb-19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78BDC-CC6B-4966-B6C9-8F0433F9A7F6}"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48415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6F88C9-3F0B-4E9B-AB57-D37441CF6820}" type="datetimeFigureOut">
              <a:rPr lang="en-US" smtClean="0"/>
              <a:pPr/>
              <a:t>07-Feb-19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78BDC-CC6B-4966-B6C9-8F0433F9A7F6}"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855418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6F88C9-3F0B-4E9B-AB57-D37441CF6820}" type="datetimeFigureOut">
              <a:rPr lang="en-US" smtClean="0"/>
              <a:pPr/>
              <a:t>07-Feb-19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78BDC-CC6B-4966-B6C9-8F0433F9A7F6}" type="slidenum">
              <a:rPr lang="en-US" smtClean="0"/>
              <a:pPr/>
              <a:t>‹#›</a:t>
            </a:fld>
            <a:endParaRPr lang="en-US"/>
          </a:p>
        </p:txBody>
      </p:sp>
    </p:spTree>
    <p:extLst>
      <p:ext uri="{BB962C8B-B14F-4D97-AF65-F5344CB8AC3E}">
        <p14:creationId xmlns="" xmlns:p14="http://schemas.microsoft.com/office/powerpoint/2010/main" val="4221224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6F88C9-3F0B-4E9B-AB57-D37441CF6820}" type="datetimeFigureOut">
              <a:rPr lang="en-US" smtClean="0"/>
              <a:pPr/>
              <a:t>07-Feb-19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78BDC-CC6B-4966-B6C9-8F0433F9A7F6}"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78259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6F88C9-3F0B-4E9B-AB57-D37441CF6820}" type="datetimeFigureOut">
              <a:rPr lang="en-US" smtClean="0"/>
              <a:pPr/>
              <a:t>07-Feb-19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78BDC-CC6B-4966-B6C9-8F0433F9A7F6}"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684575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6F88C9-3F0B-4E9B-AB57-D37441CF6820}" type="datetimeFigureOut">
              <a:rPr lang="en-US" smtClean="0"/>
              <a:pPr/>
              <a:t>07-Feb-19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78BDC-CC6B-4966-B6C9-8F0433F9A7F6}"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68107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6F88C9-3F0B-4E9B-AB57-D37441CF6820}" type="datetimeFigureOut">
              <a:rPr lang="en-US" smtClean="0"/>
              <a:pPr/>
              <a:t>07-Feb-19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78BDC-CC6B-4966-B6C9-8F0433F9A7F6}"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55897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6F88C9-3F0B-4E9B-AB57-D37441CF6820}" type="datetimeFigureOut">
              <a:rPr lang="en-US" smtClean="0"/>
              <a:pPr/>
              <a:t>07-Feb-19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78BDC-CC6B-4966-B6C9-8F0433F9A7F6}" type="slidenum">
              <a:rPr lang="en-US" smtClean="0"/>
              <a:pPr/>
              <a:t>‹#›</a:t>
            </a:fld>
            <a:endParaRPr lang="en-US"/>
          </a:p>
        </p:txBody>
      </p:sp>
    </p:spTree>
    <p:extLst>
      <p:ext uri="{BB962C8B-B14F-4D97-AF65-F5344CB8AC3E}">
        <p14:creationId xmlns="" xmlns:p14="http://schemas.microsoft.com/office/powerpoint/2010/main" val="391615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6F88C9-3F0B-4E9B-AB57-D37441CF6820}" type="datetimeFigureOut">
              <a:rPr lang="en-US" smtClean="0"/>
              <a:pPr/>
              <a:t>07-Feb-19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78BDC-CC6B-4966-B6C9-8F0433F9A7F6}"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79151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6F88C9-3F0B-4E9B-AB57-D37441CF6820}" type="datetimeFigureOut">
              <a:rPr lang="en-US" smtClean="0"/>
              <a:pPr/>
              <a:t>07-Feb-19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78BDC-CC6B-4966-B6C9-8F0433F9A7F6}" type="slidenum">
              <a:rPr lang="en-US" smtClean="0"/>
              <a:pPr/>
              <a:t>‹#›</a:t>
            </a:fld>
            <a:endParaRPr lang="en-US"/>
          </a:p>
        </p:txBody>
      </p:sp>
    </p:spTree>
    <p:extLst>
      <p:ext uri="{BB962C8B-B14F-4D97-AF65-F5344CB8AC3E}">
        <p14:creationId xmlns="" xmlns:p14="http://schemas.microsoft.com/office/powerpoint/2010/main" val="16027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6F88C9-3F0B-4E9B-AB57-D37441CF6820}" type="datetimeFigureOut">
              <a:rPr lang="en-US" smtClean="0"/>
              <a:pPr/>
              <a:t>07-Feb-19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378BDC-CC6B-4966-B6C9-8F0433F9A7F6}"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55777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6F88C9-3F0B-4E9B-AB57-D37441CF6820}" type="datetimeFigureOut">
              <a:rPr lang="en-US" smtClean="0"/>
              <a:pPr/>
              <a:t>07-Feb-19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378BDC-CC6B-4966-B6C9-8F0433F9A7F6}"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5293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F88C9-3F0B-4E9B-AB57-D37441CF6820}" type="datetimeFigureOut">
              <a:rPr lang="en-US" smtClean="0"/>
              <a:pPr/>
              <a:t>07-Feb-19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378BDC-CC6B-4966-B6C9-8F0433F9A7F6}" type="slidenum">
              <a:rPr lang="en-US" smtClean="0"/>
              <a:pPr/>
              <a:t>‹#›</a:t>
            </a:fld>
            <a:endParaRPr lang="en-US"/>
          </a:p>
        </p:txBody>
      </p:sp>
    </p:spTree>
    <p:extLst>
      <p:ext uri="{BB962C8B-B14F-4D97-AF65-F5344CB8AC3E}">
        <p14:creationId xmlns="" xmlns:p14="http://schemas.microsoft.com/office/powerpoint/2010/main" val="126805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6F88C9-3F0B-4E9B-AB57-D37441CF6820}" type="datetimeFigureOut">
              <a:rPr lang="en-US" smtClean="0"/>
              <a:pPr/>
              <a:t>07-Feb-19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78BDC-CC6B-4966-B6C9-8F0433F9A7F6}"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5985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6F88C9-3F0B-4E9B-AB57-D37441CF6820}" type="datetimeFigureOut">
              <a:rPr lang="en-US" smtClean="0"/>
              <a:pPr/>
              <a:t>07-Feb-19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78BDC-CC6B-4966-B6C9-8F0433F9A7F6}" type="slidenum">
              <a:rPr lang="en-US" smtClean="0"/>
              <a:pPr/>
              <a:t>‹#›</a:t>
            </a:fld>
            <a:endParaRPr lang="en-US"/>
          </a:p>
        </p:txBody>
      </p:sp>
    </p:spTree>
    <p:extLst>
      <p:ext uri="{BB962C8B-B14F-4D97-AF65-F5344CB8AC3E}">
        <p14:creationId xmlns="" xmlns:p14="http://schemas.microsoft.com/office/powerpoint/2010/main" val="67611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6F88C9-3F0B-4E9B-AB57-D37441CF6820}" type="datetimeFigureOut">
              <a:rPr lang="en-US" smtClean="0"/>
              <a:pPr/>
              <a:t>07-Feb-19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7378BDC-CC6B-4966-B6C9-8F0433F9A7F6}" type="slidenum">
              <a:rPr lang="en-US" smtClean="0"/>
              <a:pPr/>
              <a:t>‹#›</a:t>
            </a:fld>
            <a:endParaRPr lang="en-US"/>
          </a:p>
        </p:txBody>
      </p:sp>
    </p:spTree>
    <p:extLst>
      <p:ext uri="{BB962C8B-B14F-4D97-AF65-F5344CB8AC3E}">
        <p14:creationId xmlns="" xmlns:p14="http://schemas.microsoft.com/office/powerpoint/2010/main" val="26948955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60311" y="1378857"/>
            <a:ext cx="9352832" cy="390876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3600" b="1" u="sng" dirty="0" smtClean="0">
                <a:solidFill>
                  <a:srgbClr val="FF0000"/>
                </a:solidFill>
              </a:rPr>
              <a:t>Experiences with B- heavy molasses Diversion for  Ethanol Production</a:t>
            </a:r>
          </a:p>
          <a:p>
            <a:pPr algn="ctr"/>
            <a:endParaRPr lang="en-US" sz="3200" b="1" u="sng" dirty="0"/>
          </a:p>
          <a:p>
            <a:pPr algn="ctr"/>
            <a:r>
              <a:rPr lang="en-US" sz="2800" dirty="0" smtClean="0"/>
              <a:t>By</a:t>
            </a:r>
            <a:endParaRPr lang="en-US" sz="2800" dirty="0"/>
          </a:p>
          <a:p>
            <a:pPr algn="ctr"/>
            <a:endParaRPr lang="en-US" sz="2800" dirty="0" smtClean="0"/>
          </a:p>
          <a:p>
            <a:pPr algn="ctr" fontAlgn="t"/>
            <a:r>
              <a:rPr lang="en-US" sz="3200" b="1" dirty="0" err="1">
                <a:solidFill>
                  <a:srgbClr val="3399FF"/>
                </a:solidFill>
                <a:effectLst>
                  <a:outerShdw blurRad="38100" dist="38100" dir="2700000" algn="tl">
                    <a:srgbClr val="000000">
                      <a:alpha val="43137"/>
                    </a:srgbClr>
                  </a:outerShdw>
                </a:effectLst>
              </a:rPr>
              <a:t>Narendra</a:t>
            </a:r>
            <a:r>
              <a:rPr lang="en-US" sz="3200" b="1" dirty="0">
                <a:solidFill>
                  <a:srgbClr val="3399FF"/>
                </a:solidFill>
                <a:effectLst>
                  <a:outerShdw blurRad="38100" dist="38100" dir="2700000" algn="tl">
                    <a:srgbClr val="000000">
                      <a:alpha val="43137"/>
                    </a:srgbClr>
                  </a:outerShdw>
                </a:effectLst>
              </a:rPr>
              <a:t> </a:t>
            </a:r>
            <a:r>
              <a:rPr lang="en-US" sz="3200" b="1" dirty="0" smtClean="0">
                <a:solidFill>
                  <a:srgbClr val="3399FF"/>
                </a:solidFill>
                <a:effectLst>
                  <a:outerShdw blurRad="38100" dist="38100" dir="2700000" algn="tl">
                    <a:srgbClr val="000000">
                      <a:alpha val="43137"/>
                    </a:srgbClr>
                  </a:outerShdw>
                </a:effectLst>
              </a:rPr>
              <a:t>Mohan, D. Swain &amp; </a:t>
            </a:r>
            <a:r>
              <a:rPr lang="en-US" sz="3200" b="1" dirty="0" err="1">
                <a:solidFill>
                  <a:srgbClr val="3399FF"/>
                </a:solidFill>
                <a:effectLst>
                  <a:outerShdw blurRad="38100" dist="38100" dir="2700000" algn="tl">
                    <a:srgbClr val="000000">
                      <a:alpha val="43137"/>
                    </a:srgbClr>
                  </a:outerShdw>
                </a:effectLst>
              </a:rPr>
              <a:t>Seema</a:t>
            </a:r>
            <a:r>
              <a:rPr lang="en-US" sz="3200" b="1" dirty="0">
                <a:solidFill>
                  <a:srgbClr val="3399FF"/>
                </a:solidFill>
                <a:effectLst>
                  <a:outerShdw blurRad="38100" dist="38100" dir="2700000" algn="tl">
                    <a:srgbClr val="000000">
                      <a:alpha val="43137"/>
                    </a:srgbClr>
                  </a:outerShdw>
                </a:effectLst>
              </a:rPr>
              <a:t> </a:t>
            </a:r>
            <a:r>
              <a:rPr lang="en-US" sz="3200" b="1" dirty="0" err="1">
                <a:solidFill>
                  <a:srgbClr val="3399FF"/>
                </a:solidFill>
                <a:effectLst>
                  <a:outerShdw blurRad="38100" dist="38100" dir="2700000" algn="tl">
                    <a:srgbClr val="000000">
                      <a:alpha val="43137"/>
                    </a:srgbClr>
                  </a:outerShdw>
                </a:effectLst>
              </a:rPr>
              <a:t>Paroha</a:t>
            </a:r>
            <a:endParaRPr lang="en-US" sz="2800" b="1" dirty="0">
              <a:solidFill>
                <a:srgbClr val="7030A0"/>
              </a:solidFill>
              <a:effectLst>
                <a:outerShdw blurRad="38100" dist="38100" dir="2700000" algn="tl">
                  <a:srgbClr val="000000">
                    <a:alpha val="43137"/>
                  </a:srgbClr>
                </a:outerShdw>
              </a:effectLst>
            </a:endParaRPr>
          </a:p>
          <a:p>
            <a:pPr algn="ctr" fontAlgn="t"/>
            <a:r>
              <a:rPr lang="en-US" sz="2800" b="1" dirty="0">
                <a:solidFill>
                  <a:srgbClr val="00B050"/>
                </a:solidFill>
                <a:effectLst>
                  <a:outerShdw blurRad="38100" dist="38100" dir="2700000" algn="tl">
                    <a:srgbClr val="000000">
                      <a:alpha val="43137"/>
                    </a:srgbClr>
                  </a:outerShdw>
                </a:effectLst>
              </a:rPr>
              <a:t>National Sugar Institute, Kanpur, U.P., India</a:t>
            </a:r>
            <a:endParaRPr lang="en-US" sz="2800" dirty="0">
              <a:solidFill>
                <a:srgbClr val="00B050"/>
              </a:solidFill>
              <a:effectLst>
                <a:outerShdw blurRad="38100" dist="38100" dir="2700000" algn="tl">
                  <a:srgbClr val="000000">
                    <a:alpha val="43137"/>
                  </a:srgbClr>
                </a:outerShdw>
              </a:effectLst>
            </a:endParaRPr>
          </a:p>
          <a:p>
            <a:pPr algn="ctr" fontAlgn="t"/>
            <a:r>
              <a:rPr lang="en-US" sz="2800" b="1" dirty="0">
                <a:solidFill>
                  <a:srgbClr val="0070C0"/>
                </a:solidFill>
                <a:effectLst>
                  <a:outerShdw blurRad="38100" dist="38100" dir="2700000" algn="tl">
                    <a:srgbClr val="000000">
                      <a:alpha val="43137"/>
                    </a:srgbClr>
                  </a:outerShdw>
                </a:effectLst>
              </a:rPr>
              <a:t>Email :</a:t>
            </a:r>
            <a:r>
              <a:rPr lang="en-US" sz="2800" i="1" dirty="0">
                <a:solidFill>
                  <a:schemeClr val="accent6">
                    <a:lumMod val="75000"/>
                  </a:schemeClr>
                </a:solidFill>
              </a:rPr>
              <a:t> </a:t>
            </a:r>
            <a:r>
              <a:rPr lang="en-US" sz="2800" i="1" dirty="0">
                <a:solidFill>
                  <a:srgbClr val="0070C0"/>
                </a:solidFill>
                <a:effectLst>
                  <a:outerShdw blurRad="38100" dist="38100" dir="2700000" algn="tl">
                    <a:srgbClr val="000000">
                      <a:alpha val="43137"/>
                    </a:srgbClr>
                  </a:outerShdw>
                </a:effectLst>
              </a:rPr>
              <a:t>nsikanpur@nic.in, director.nsi@gov.in</a:t>
            </a:r>
          </a:p>
        </p:txBody>
      </p:sp>
      <p:sp>
        <p:nvSpPr>
          <p:cNvPr id="6" name="Oval 1"/>
          <p:cNvSpPr>
            <a:spLocks noChangeArrowheads="1"/>
          </p:cNvSpPr>
          <p:nvPr/>
        </p:nvSpPr>
        <p:spPr bwMode="auto">
          <a:xfrm>
            <a:off x="0" y="31348"/>
            <a:ext cx="1611086" cy="1639595"/>
          </a:xfrm>
          <a:prstGeom prst="ellipse">
            <a:avLst/>
          </a:prstGeom>
          <a:blipFill dpi="0" rotWithShape="1">
            <a:blip r:embed="rId2" cstate="print"/>
            <a:srcRect/>
            <a:stretch>
              <a:fillRect/>
            </a:stretch>
          </a:blip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en-IN" dirty="0"/>
          </a:p>
        </p:txBody>
      </p:sp>
    </p:spTree>
    <p:extLst>
      <p:ext uri="{BB962C8B-B14F-4D97-AF65-F5344CB8AC3E}">
        <p14:creationId xmlns="" xmlns:p14="http://schemas.microsoft.com/office/powerpoint/2010/main" val="176691924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28" y="428549"/>
            <a:ext cx="4151085" cy="750714"/>
          </a:xfrm>
          <a:solidFill>
            <a:srgbClr val="92D050"/>
          </a:solidFill>
        </p:spPr>
        <p:txBody>
          <a:bodyPr>
            <a:noAutofit/>
          </a:bodyPr>
          <a:lstStyle/>
          <a:p>
            <a:r>
              <a:rPr lang="en-IN" sz="3200" b="1" dirty="0" smtClean="0"/>
              <a:t>Basis Continued</a:t>
            </a:r>
            <a:endParaRPr lang="en-IN" sz="3200" b="1" dirty="0"/>
          </a:p>
        </p:txBody>
      </p:sp>
      <p:sp>
        <p:nvSpPr>
          <p:cNvPr id="3" name="Content Placeholder 2"/>
          <p:cNvSpPr>
            <a:spLocks noGrp="1"/>
          </p:cNvSpPr>
          <p:nvPr>
            <p:ph idx="1"/>
          </p:nvPr>
        </p:nvSpPr>
        <p:spPr>
          <a:xfrm>
            <a:off x="1249908" y="1299753"/>
            <a:ext cx="9799092" cy="3241767"/>
          </a:xfrm>
        </p:spPr>
        <p:style>
          <a:lnRef idx="1">
            <a:schemeClr val="accent4"/>
          </a:lnRef>
          <a:fillRef idx="2">
            <a:schemeClr val="accent4"/>
          </a:fillRef>
          <a:effectRef idx="1">
            <a:schemeClr val="accent4"/>
          </a:effectRef>
          <a:fontRef idx="minor">
            <a:schemeClr val="dk1"/>
          </a:fontRef>
        </p:style>
        <p:txBody>
          <a:bodyPr>
            <a:normAutofit/>
          </a:bodyPr>
          <a:lstStyle/>
          <a:p>
            <a:pPr lvl="0"/>
            <a:r>
              <a:rPr lang="en-US" sz="2900" dirty="0" smtClean="0">
                <a:solidFill>
                  <a:srgbClr val="FF0000"/>
                </a:solidFill>
              </a:rPr>
              <a:t>Specific Gravity of Alcohol							: 0.789</a:t>
            </a:r>
          </a:p>
          <a:p>
            <a:pPr lvl="0"/>
            <a:r>
              <a:rPr lang="en-US" sz="2900" dirty="0" smtClean="0">
                <a:solidFill>
                  <a:srgbClr val="FF0000"/>
                </a:solidFill>
              </a:rPr>
              <a:t>Un-Fermentable Sugar % in Final Molasses		: 5</a:t>
            </a:r>
          </a:p>
          <a:p>
            <a:pPr lvl="0"/>
            <a:r>
              <a:rPr lang="en-US" sz="2900" dirty="0" smtClean="0">
                <a:solidFill>
                  <a:srgbClr val="FF0000"/>
                </a:solidFill>
              </a:rPr>
              <a:t>Fermentation Efficiency %							: 91</a:t>
            </a:r>
          </a:p>
          <a:p>
            <a:pPr lvl="0"/>
            <a:r>
              <a:rPr lang="en-US" sz="2900" dirty="0" smtClean="0">
                <a:solidFill>
                  <a:srgbClr val="FF0000"/>
                </a:solidFill>
              </a:rPr>
              <a:t>Distillation Efficiency %								: 98</a:t>
            </a:r>
          </a:p>
          <a:p>
            <a:r>
              <a:rPr lang="en-US" sz="3200" dirty="0" smtClean="0">
                <a:solidFill>
                  <a:srgbClr val="FF0000"/>
                </a:solidFill>
              </a:rPr>
              <a:t>Cane Price 									             :</a:t>
            </a:r>
            <a:r>
              <a:rPr lang="en-US" sz="2600" dirty="0" smtClean="0">
                <a:solidFill>
                  <a:srgbClr val="FF0000"/>
                </a:solidFill>
              </a:rPr>
              <a:t>Rs. 297/</a:t>
            </a:r>
            <a:r>
              <a:rPr lang="en-US" sz="2600" dirty="0" err="1" smtClean="0">
                <a:solidFill>
                  <a:srgbClr val="FF0000"/>
                </a:solidFill>
              </a:rPr>
              <a:t>Qtl</a:t>
            </a:r>
            <a:endParaRPr lang="en-US" sz="2600" dirty="0" smtClean="0">
              <a:solidFill>
                <a:srgbClr val="FF0000"/>
              </a:solidFill>
            </a:endParaRPr>
          </a:p>
          <a:p>
            <a:pPr lvl="0"/>
            <a:endParaRPr lang="en-US" sz="2900" dirty="0" smtClean="0">
              <a:solidFill>
                <a:srgbClr val="FF0000"/>
              </a:solidFill>
            </a:endParaRPr>
          </a:p>
          <a:p>
            <a:pPr lvl="0"/>
            <a:endParaRPr lang="en-US" sz="2900" dirty="0" smtClean="0">
              <a:solidFill>
                <a:srgbClr val="FF0000"/>
              </a:solidFill>
            </a:endParaRPr>
          </a:p>
          <a:p>
            <a:pPr algn="just">
              <a:buNone/>
            </a:pPr>
            <a:endParaRPr lang="en-IN" b="1" dirty="0" smtClean="0">
              <a:solidFill>
                <a:srgbClr val="00B050"/>
              </a:solidFill>
            </a:endParaRPr>
          </a:p>
          <a:p>
            <a:pPr algn="just">
              <a:buNone/>
            </a:pPr>
            <a:endParaRPr lang="en-IN" b="1" dirty="0" smtClean="0">
              <a:solidFill>
                <a:srgbClr val="00B050"/>
              </a:solidFill>
            </a:endParaRPr>
          </a:p>
          <a:p>
            <a:pPr algn="just">
              <a:buNone/>
            </a:pPr>
            <a:endParaRPr lang="en-IN" b="1" dirty="0">
              <a:solidFill>
                <a:srgbClr val="00B050"/>
              </a:solidFill>
            </a:endParaRPr>
          </a:p>
        </p:txBody>
      </p:sp>
      <p:sp>
        <p:nvSpPr>
          <p:cNvPr id="5" name="Oval 1"/>
          <p:cNvSpPr>
            <a:spLocks noChangeArrowheads="1"/>
          </p:cNvSpPr>
          <p:nvPr/>
        </p:nvSpPr>
        <p:spPr bwMode="auto">
          <a:xfrm>
            <a:off x="0" y="31348"/>
            <a:ext cx="1407886" cy="1405565"/>
          </a:xfrm>
          <a:prstGeom prst="ellipse">
            <a:avLst/>
          </a:prstGeom>
          <a:blipFill dpi="0" rotWithShape="1">
            <a:blip r:embed="rId2" cstate="print"/>
            <a:srcRect/>
            <a:stretch>
              <a:fillRect/>
            </a:stretch>
          </a:blip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en-IN" dirty="0"/>
          </a:p>
        </p:txBody>
      </p:sp>
      <p:sp>
        <p:nvSpPr>
          <p:cNvPr id="6" name="Rectangle 5"/>
          <p:cNvSpPr/>
          <p:nvPr/>
        </p:nvSpPr>
        <p:spPr>
          <a:xfrm>
            <a:off x="1264920" y="4750415"/>
            <a:ext cx="9799320" cy="1200329"/>
          </a:xfrm>
          <a:prstGeom prst="rect">
            <a:avLst/>
          </a:prstGeom>
        </p:spPr>
        <p:txBody>
          <a:bodyPr wrap="square">
            <a:spAutoFit/>
          </a:bodyPr>
          <a:lstStyle/>
          <a:p>
            <a:pPr algn="just"/>
            <a:r>
              <a:rPr lang="en-US" sz="2400" b="1" dirty="0" smtClean="0"/>
              <a:t>In order to fix the percentage of B Heavy and the recovery after B Heavy diversion, it is assumed that whatever additional ethanol that has been produced, it is at the expense of the recovery. </a:t>
            </a:r>
            <a:endParaRPr lang="en-US" sz="2400" b="1" dirty="0"/>
          </a:p>
        </p:txBody>
      </p:sp>
    </p:spTree>
    <p:extLst>
      <p:ext uri="{BB962C8B-B14F-4D97-AF65-F5344CB8AC3E}">
        <p14:creationId xmlns="" xmlns:p14="http://schemas.microsoft.com/office/powerpoint/2010/main" val="421371949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8165" y="348263"/>
            <a:ext cx="7336972" cy="750714"/>
          </a:xfrm>
          <a:solidFill>
            <a:srgbClr val="92D050"/>
          </a:solidFill>
        </p:spPr>
        <p:txBody>
          <a:bodyPr>
            <a:noAutofit/>
          </a:bodyPr>
          <a:lstStyle/>
          <a:p>
            <a:r>
              <a:rPr lang="en-IN" sz="3200" b="1" dirty="0"/>
              <a:t>B Heavy Diversion Route </a:t>
            </a:r>
            <a:r>
              <a:rPr lang="en-IN" sz="3200" b="1" dirty="0" err="1"/>
              <a:t>Contd</a:t>
            </a:r>
            <a:r>
              <a:rPr lang="en-IN" sz="3200" b="1" dirty="0"/>
              <a:t>….</a:t>
            </a:r>
          </a:p>
        </p:txBody>
      </p:sp>
      <p:sp>
        <p:nvSpPr>
          <p:cNvPr id="5" name="Oval 1"/>
          <p:cNvSpPr>
            <a:spLocks noChangeArrowheads="1"/>
          </p:cNvSpPr>
          <p:nvPr/>
        </p:nvSpPr>
        <p:spPr bwMode="auto">
          <a:xfrm>
            <a:off x="0" y="31348"/>
            <a:ext cx="1407886" cy="1405565"/>
          </a:xfrm>
          <a:prstGeom prst="ellipse">
            <a:avLst/>
          </a:prstGeom>
          <a:blipFill dpi="0" rotWithShape="1">
            <a:blip r:embed="rId2" cstate="print"/>
            <a:srcRect/>
            <a:stretch>
              <a:fillRect/>
            </a:stretch>
          </a:blip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en-IN" dirty="0"/>
          </a:p>
        </p:txBody>
      </p:sp>
      <p:graphicFrame>
        <p:nvGraphicFramePr>
          <p:cNvPr id="6" name="Table 5"/>
          <p:cNvGraphicFramePr>
            <a:graphicFrameLocks noGrp="1"/>
          </p:cNvGraphicFramePr>
          <p:nvPr>
            <p:extLst>
              <p:ext uri="{D42A27DB-BD31-4B8C-83A1-F6EECF244321}">
                <p14:modId xmlns="" xmlns:p14="http://schemas.microsoft.com/office/powerpoint/2010/main" val="1721343363"/>
              </p:ext>
            </p:extLst>
          </p:nvPr>
        </p:nvGraphicFramePr>
        <p:xfrm>
          <a:off x="1407886" y="1585957"/>
          <a:ext cx="9442086" cy="3936939"/>
        </p:xfrm>
        <a:graphic>
          <a:graphicData uri="http://schemas.openxmlformats.org/drawingml/2006/table">
            <a:tbl>
              <a:tblPr firstRow="1" firstCol="1" bandRow="1">
                <a:tableStyleId>{5C22544A-7EE6-4342-B048-85BDC9FD1C3A}</a:tableStyleId>
              </a:tblPr>
              <a:tblGrid>
                <a:gridCol w="3921811">
                  <a:extLst>
                    <a:ext uri="{9D8B030D-6E8A-4147-A177-3AD203B41FA5}">
                      <a16:colId xmlns="" xmlns:a16="http://schemas.microsoft.com/office/drawing/2014/main" val="3720745863"/>
                    </a:ext>
                  </a:extLst>
                </a:gridCol>
                <a:gridCol w="1756450">
                  <a:extLst>
                    <a:ext uri="{9D8B030D-6E8A-4147-A177-3AD203B41FA5}">
                      <a16:colId xmlns="" xmlns:a16="http://schemas.microsoft.com/office/drawing/2014/main" val="1713192822"/>
                    </a:ext>
                  </a:extLst>
                </a:gridCol>
                <a:gridCol w="1338248">
                  <a:extLst>
                    <a:ext uri="{9D8B030D-6E8A-4147-A177-3AD203B41FA5}">
                      <a16:colId xmlns="" xmlns:a16="http://schemas.microsoft.com/office/drawing/2014/main" val="1019422086"/>
                    </a:ext>
                  </a:extLst>
                </a:gridCol>
                <a:gridCol w="1505529">
                  <a:extLst>
                    <a:ext uri="{9D8B030D-6E8A-4147-A177-3AD203B41FA5}">
                      <a16:colId xmlns="" xmlns:a16="http://schemas.microsoft.com/office/drawing/2014/main" val="3377043594"/>
                    </a:ext>
                  </a:extLst>
                </a:gridCol>
                <a:gridCol w="920048">
                  <a:extLst>
                    <a:ext uri="{9D8B030D-6E8A-4147-A177-3AD203B41FA5}">
                      <a16:colId xmlns="" xmlns:a16="http://schemas.microsoft.com/office/drawing/2014/main" val="1576480432"/>
                    </a:ext>
                  </a:extLst>
                </a:gridCol>
              </a:tblGrid>
              <a:tr h="350637">
                <a:tc>
                  <a:txBody>
                    <a:bodyPr/>
                    <a:lstStyle/>
                    <a:p>
                      <a:pPr marL="0" marR="0">
                        <a:lnSpc>
                          <a:spcPct val="107000"/>
                        </a:lnSpc>
                        <a:spcBef>
                          <a:spcPts val="0"/>
                        </a:spcBef>
                        <a:spcAft>
                          <a:spcPts val="0"/>
                        </a:spcAft>
                      </a:pPr>
                      <a:r>
                        <a:rPr lang="en-US" sz="2400" dirty="0">
                          <a:effectLst/>
                        </a:rPr>
                        <a:t>Particulars</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solidFill>
                      <a:srgbClr val="00B050"/>
                    </a:solidFill>
                  </a:tcPr>
                </a:tc>
                <a:tc>
                  <a:txBody>
                    <a:bodyPr/>
                    <a:lstStyle/>
                    <a:p>
                      <a:pPr marL="0" marR="0">
                        <a:lnSpc>
                          <a:spcPct val="107000"/>
                        </a:lnSpc>
                        <a:spcBef>
                          <a:spcPts val="0"/>
                        </a:spcBef>
                        <a:spcAft>
                          <a:spcPts val="0"/>
                        </a:spcAft>
                      </a:pPr>
                      <a:r>
                        <a:rPr lang="en-US" sz="2400" dirty="0">
                          <a:effectLst/>
                        </a:rPr>
                        <a:t>Units</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solidFill>
                      <a:srgbClr val="00B050"/>
                    </a:solidFill>
                  </a:tcPr>
                </a:tc>
                <a:tc>
                  <a:txBody>
                    <a:bodyPr/>
                    <a:lstStyle/>
                    <a:p>
                      <a:pPr marL="0" marR="0" algn="ctr">
                        <a:lnSpc>
                          <a:spcPct val="107000"/>
                        </a:lnSpc>
                        <a:spcBef>
                          <a:spcPts val="0"/>
                        </a:spcBef>
                        <a:spcAft>
                          <a:spcPts val="0"/>
                        </a:spcAft>
                      </a:pPr>
                      <a:r>
                        <a:rPr lang="en-US" sz="2400" dirty="0">
                          <a:effectLst/>
                        </a:rPr>
                        <a:t>F M</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solidFill>
                      <a:srgbClr val="00B050"/>
                    </a:solidFill>
                  </a:tcPr>
                </a:tc>
                <a:tc>
                  <a:txBody>
                    <a:bodyPr/>
                    <a:lstStyle/>
                    <a:p>
                      <a:pPr marL="0" marR="0" algn="ctr">
                        <a:lnSpc>
                          <a:spcPct val="107000"/>
                        </a:lnSpc>
                        <a:spcBef>
                          <a:spcPts val="0"/>
                        </a:spcBef>
                        <a:spcAft>
                          <a:spcPts val="0"/>
                        </a:spcAft>
                      </a:pPr>
                      <a:r>
                        <a:rPr lang="en-US" sz="2400" dirty="0">
                          <a:effectLst/>
                        </a:rPr>
                        <a:t>BH</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solidFill>
                      <a:srgbClr val="00B050"/>
                    </a:solidFill>
                  </a:tcPr>
                </a:tc>
                <a:tc>
                  <a:txBody>
                    <a:bodyPr/>
                    <a:lstStyle/>
                    <a:p>
                      <a:pPr>
                        <a:lnSpc>
                          <a:spcPct val="107000"/>
                        </a:lnSpc>
                      </a:pPr>
                      <a:endParaRPr lang="en-US" sz="1600" dirty="0">
                        <a:effectLst/>
                        <a:latin typeface="Calibri" panose="020F0502020204030204" pitchFamily="34" charset="0"/>
                        <a:cs typeface="Mangal" panose="02040503050203030202" pitchFamily="18" charset="0"/>
                      </a:endParaRPr>
                    </a:p>
                  </a:txBody>
                  <a:tcPr marL="26822" marR="26822" marT="0" marB="0" anchor="b">
                    <a:solidFill>
                      <a:srgbClr val="00B050"/>
                    </a:solidFill>
                  </a:tcPr>
                </a:tc>
                <a:extLst>
                  <a:ext uri="{0D108BD9-81ED-4DB2-BD59-A6C34878D82A}">
                    <a16:rowId xmlns="" xmlns:a16="http://schemas.microsoft.com/office/drawing/2014/main" val="2379026820"/>
                  </a:ext>
                </a:extLst>
              </a:tr>
              <a:tr h="350637">
                <a:tc>
                  <a:txBody>
                    <a:bodyPr/>
                    <a:lstStyle/>
                    <a:p>
                      <a:pPr marL="0" marR="0">
                        <a:lnSpc>
                          <a:spcPct val="107000"/>
                        </a:lnSpc>
                        <a:spcBef>
                          <a:spcPts val="0"/>
                        </a:spcBef>
                        <a:spcAft>
                          <a:spcPts val="0"/>
                        </a:spcAft>
                      </a:pPr>
                      <a:r>
                        <a:rPr lang="en-US" sz="2400" dirty="0">
                          <a:effectLst/>
                        </a:rPr>
                        <a:t>Cane Crushed</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solidFill>
                      <a:srgbClr val="00B050"/>
                    </a:solidFill>
                  </a:tcPr>
                </a:tc>
                <a:tc>
                  <a:txBody>
                    <a:bodyPr/>
                    <a:lstStyle/>
                    <a:p>
                      <a:pPr marL="0" marR="0">
                        <a:lnSpc>
                          <a:spcPct val="107000"/>
                        </a:lnSpc>
                        <a:spcBef>
                          <a:spcPts val="0"/>
                        </a:spcBef>
                        <a:spcAft>
                          <a:spcPts val="0"/>
                        </a:spcAft>
                      </a:pPr>
                      <a:r>
                        <a:rPr lang="en-US" sz="2400" dirty="0">
                          <a:effectLst/>
                        </a:rPr>
                        <a:t>Ton</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dirty="0">
                          <a:effectLst/>
                        </a:rPr>
                        <a:t>1</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dirty="0">
                          <a:effectLst/>
                        </a:rPr>
                        <a:t>1</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a:lnSpc>
                          <a:spcPct val="107000"/>
                        </a:lnSpc>
                      </a:pPr>
                      <a:endParaRPr lang="en-US" sz="1600">
                        <a:effectLst/>
                        <a:latin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4250598493"/>
                  </a:ext>
                </a:extLst>
              </a:tr>
              <a:tr h="350637">
                <a:tc>
                  <a:txBody>
                    <a:bodyPr/>
                    <a:lstStyle/>
                    <a:p>
                      <a:pPr marL="0" marR="0">
                        <a:lnSpc>
                          <a:spcPct val="107000"/>
                        </a:lnSpc>
                        <a:spcBef>
                          <a:spcPts val="0"/>
                        </a:spcBef>
                        <a:spcAft>
                          <a:spcPts val="0"/>
                        </a:spcAft>
                      </a:pPr>
                      <a:r>
                        <a:rPr lang="en-US" sz="2400" dirty="0">
                          <a:effectLst/>
                        </a:rPr>
                        <a:t>Recovery</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solidFill>
                      <a:srgbClr val="00B050"/>
                    </a:solidFill>
                  </a:tcPr>
                </a:tc>
                <a:tc>
                  <a:txBody>
                    <a:bodyPr/>
                    <a:lstStyle/>
                    <a:p>
                      <a:pPr marL="0" marR="0">
                        <a:lnSpc>
                          <a:spcPct val="107000"/>
                        </a:lnSpc>
                        <a:spcBef>
                          <a:spcPts val="0"/>
                        </a:spcBef>
                        <a:spcAft>
                          <a:spcPts val="0"/>
                        </a:spcAft>
                      </a:pPr>
                      <a:r>
                        <a:rPr lang="en-US" sz="2400" dirty="0">
                          <a:effectLst/>
                        </a:rPr>
                        <a:t>% Cane</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dirty="0">
                          <a:effectLst/>
                        </a:rPr>
                        <a:t>10.8</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9.10</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15.7</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3319918058"/>
                  </a:ext>
                </a:extLst>
              </a:tr>
              <a:tr h="350637">
                <a:tc>
                  <a:txBody>
                    <a:bodyPr/>
                    <a:lstStyle/>
                    <a:p>
                      <a:pPr marL="0" marR="0">
                        <a:lnSpc>
                          <a:spcPct val="107000"/>
                        </a:lnSpc>
                        <a:spcBef>
                          <a:spcPts val="0"/>
                        </a:spcBef>
                        <a:spcAft>
                          <a:spcPts val="0"/>
                        </a:spcAft>
                      </a:pPr>
                      <a:r>
                        <a:rPr lang="en-US" sz="2400" dirty="0">
                          <a:effectLst/>
                        </a:rPr>
                        <a:t>Sugar Price</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solidFill>
                      <a:srgbClr val="00B050"/>
                    </a:solidFill>
                  </a:tcPr>
                </a:tc>
                <a:tc>
                  <a:txBody>
                    <a:bodyPr/>
                    <a:lstStyle/>
                    <a:p>
                      <a:pPr marL="0" marR="0">
                        <a:lnSpc>
                          <a:spcPct val="107000"/>
                        </a:lnSpc>
                        <a:spcBef>
                          <a:spcPts val="0"/>
                        </a:spcBef>
                        <a:spcAft>
                          <a:spcPts val="0"/>
                        </a:spcAft>
                      </a:pPr>
                      <a:r>
                        <a:rPr lang="en-US" sz="2400">
                          <a:effectLst/>
                        </a:rPr>
                        <a:t>Rs. / kg</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dirty="0">
                          <a:effectLst/>
                        </a:rPr>
                        <a:t>32</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dirty="0">
                          <a:effectLst/>
                        </a:rPr>
                        <a:t>32</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a:lnSpc>
                          <a:spcPct val="107000"/>
                        </a:lnSpc>
                      </a:pPr>
                      <a:endParaRPr lang="en-US" sz="1600">
                        <a:effectLst/>
                        <a:latin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1917520546"/>
                  </a:ext>
                </a:extLst>
              </a:tr>
              <a:tr h="414780">
                <a:tc>
                  <a:txBody>
                    <a:bodyPr/>
                    <a:lstStyle/>
                    <a:p>
                      <a:pPr marL="0" marR="0">
                        <a:lnSpc>
                          <a:spcPct val="107000"/>
                        </a:lnSpc>
                        <a:spcBef>
                          <a:spcPts val="0"/>
                        </a:spcBef>
                        <a:spcAft>
                          <a:spcPts val="0"/>
                        </a:spcAft>
                      </a:pPr>
                      <a:r>
                        <a:rPr lang="en-US" sz="2400" dirty="0">
                          <a:effectLst/>
                        </a:rPr>
                        <a:t>Gross Revenue from Sugar</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solidFill>
                      <a:srgbClr val="00B050"/>
                    </a:solidFill>
                  </a:tcPr>
                </a:tc>
                <a:tc>
                  <a:txBody>
                    <a:bodyPr/>
                    <a:lstStyle/>
                    <a:p>
                      <a:pPr marL="0" marR="0">
                        <a:lnSpc>
                          <a:spcPct val="107000"/>
                        </a:lnSpc>
                        <a:spcBef>
                          <a:spcPts val="0"/>
                        </a:spcBef>
                        <a:spcAft>
                          <a:spcPts val="0"/>
                        </a:spcAft>
                      </a:pPr>
                      <a:r>
                        <a:rPr lang="en-US" sz="2400">
                          <a:effectLst/>
                        </a:rPr>
                        <a:t>Rs. </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3456</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dirty="0">
                          <a:effectLst/>
                        </a:rPr>
                        <a:t>2912.4</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a:lnSpc>
                          <a:spcPct val="107000"/>
                        </a:lnSpc>
                      </a:pPr>
                      <a:endParaRPr lang="en-US" sz="1600">
                        <a:effectLst/>
                        <a:latin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4043120940"/>
                  </a:ext>
                </a:extLst>
              </a:tr>
              <a:tr h="350637">
                <a:tc>
                  <a:txBody>
                    <a:bodyPr/>
                    <a:lstStyle/>
                    <a:p>
                      <a:pPr marL="0" marR="0">
                        <a:lnSpc>
                          <a:spcPct val="107000"/>
                        </a:lnSpc>
                        <a:spcBef>
                          <a:spcPts val="0"/>
                        </a:spcBef>
                        <a:spcAft>
                          <a:spcPts val="0"/>
                        </a:spcAft>
                      </a:pPr>
                      <a:r>
                        <a:rPr lang="en-US" sz="2400" dirty="0">
                          <a:effectLst/>
                        </a:rPr>
                        <a:t>Conversion cost</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solidFill>
                      <a:srgbClr val="00B050"/>
                    </a:solidFill>
                  </a:tcPr>
                </a:tc>
                <a:tc>
                  <a:txBody>
                    <a:bodyPr/>
                    <a:lstStyle/>
                    <a:p>
                      <a:pPr marL="0" marR="0">
                        <a:lnSpc>
                          <a:spcPct val="107000"/>
                        </a:lnSpc>
                        <a:spcBef>
                          <a:spcPts val="0"/>
                        </a:spcBef>
                        <a:spcAft>
                          <a:spcPts val="0"/>
                        </a:spcAft>
                      </a:pPr>
                      <a:r>
                        <a:rPr lang="en-US" sz="2400">
                          <a:effectLst/>
                        </a:rPr>
                        <a:t>Rs. / kg </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5</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dirty="0">
                          <a:effectLst/>
                        </a:rPr>
                        <a:t>5</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a:lnSpc>
                          <a:spcPct val="107000"/>
                        </a:lnSpc>
                      </a:pPr>
                      <a:endParaRPr lang="en-US" sz="1600" dirty="0">
                        <a:effectLst/>
                        <a:latin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106076122"/>
                  </a:ext>
                </a:extLst>
              </a:tr>
              <a:tr h="350637">
                <a:tc>
                  <a:txBody>
                    <a:bodyPr/>
                    <a:lstStyle/>
                    <a:p>
                      <a:pPr marL="0" marR="0">
                        <a:lnSpc>
                          <a:spcPct val="107000"/>
                        </a:lnSpc>
                        <a:spcBef>
                          <a:spcPts val="0"/>
                        </a:spcBef>
                        <a:spcAft>
                          <a:spcPts val="0"/>
                        </a:spcAft>
                      </a:pPr>
                      <a:r>
                        <a:rPr lang="en-US" sz="2400" dirty="0">
                          <a:effectLst/>
                        </a:rPr>
                        <a:t>Net Revenue from Sugar</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solidFill>
                      <a:srgbClr val="00B050"/>
                    </a:solidFill>
                  </a:tcPr>
                </a:tc>
                <a:tc>
                  <a:txBody>
                    <a:bodyPr/>
                    <a:lstStyle/>
                    <a:p>
                      <a:pPr marL="0" marR="0">
                        <a:lnSpc>
                          <a:spcPct val="107000"/>
                        </a:lnSpc>
                        <a:spcBef>
                          <a:spcPts val="0"/>
                        </a:spcBef>
                        <a:spcAft>
                          <a:spcPts val="0"/>
                        </a:spcAft>
                      </a:pPr>
                      <a:r>
                        <a:rPr lang="en-US" sz="2400">
                          <a:effectLst/>
                        </a:rPr>
                        <a:t>Rs. </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dirty="0">
                          <a:effectLst/>
                        </a:rPr>
                        <a:t>-54</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dirty="0">
                          <a:effectLst/>
                        </a:rPr>
                        <a:t>-512.69</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a:lnSpc>
                          <a:spcPct val="107000"/>
                        </a:lnSpc>
                      </a:pPr>
                      <a:endParaRPr lang="en-US" sz="1600" dirty="0">
                        <a:effectLst/>
                        <a:latin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2348915995"/>
                  </a:ext>
                </a:extLst>
              </a:tr>
              <a:tr h="350637">
                <a:tc>
                  <a:txBody>
                    <a:bodyPr/>
                    <a:lstStyle/>
                    <a:p>
                      <a:pPr marL="0" marR="0">
                        <a:lnSpc>
                          <a:spcPct val="107000"/>
                        </a:lnSpc>
                        <a:spcBef>
                          <a:spcPts val="0"/>
                        </a:spcBef>
                        <a:spcAft>
                          <a:spcPts val="0"/>
                        </a:spcAft>
                      </a:pPr>
                      <a:r>
                        <a:rPr lang="en-US" sz="2400" dirty="0">
                          <a:effectLst/>
                        </a:rPr>
                        <a:t>Molasses </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solidFill>
                      <a:srgbClr val="00B050"/>
                    </a:solidFill>
                  </a:tcPr>
                </a:tc>
                <a:tc>
                  <a:txBody>
                    <a:bodyPr/>
                    <a:lstStyle/>
                    <a:p>
                      <a:pPr marL="0" marR="0">
                        <a:lnSpc>
                          <a:spcPct val="107000"/>
                        </a:lnSpc>
                        <a:spcBef>
                          <a:spcPts val="0"/>
                        </a:spcBef>
                        <a:spcAft>
                          <a:spcPts val="0"/>
                        </a:spcAft>
                      </a:pPr>
                      <a:r>
                        <a:rPr lang="en-US" sz="2400">
                          <a:effectLst/>
                        </a:rPr>
                        <a:t>% Cane</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4.5</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dirty="0">
                          <a:effectLst/>
                        </a:rPr>
                        <a:t>6.7</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dirty="0">
                          <a:effectLst/>
                        </a:rPr>
                        <a:t>49</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3824598007"/>
                  </a:ext>
                </a:extLst>
              </a:tr>
              <a:tr h="350637">
                <a:tc>
                  <a:txBody>
                    <a:bodyPr/>
                    <a:lstStyle/>
                    <a:p>
                      <a:pPr marL="0" marR="0">
                        <a:lnSpc>
                          <a:spcPct val="107000"/>
                        </a:lnSpc>
                        <a:spcBef>
                          <a:spcPts val="0"/>
                        </a:spcBef>
                        <a:spcAft>
                          <a:spcPts val="0"/>
                        </a:spcAft>
                      </a:pPr>
                      <a:r>
                        <a:rPr lang="en-US" sz="2400" dirty="0">
                          <a:effectLst/>
                        </a:rPr>
                        <a:t>Ethanol Production Rate</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solidFill>
                      <a:srgbClr val="00B050"/>
                    </a:solidFill>
                  </a:tcPr>
                </a:tc>
                <a:tc>
                  <a:txBody>
                    <a:bodyPr/>
                    <a:lstStyle/>
                    <a:p>
                      <a:pPr marL="0" marR="0">
                        <a:lnSpc>
                          <a:spcPct val="107000"/>
                        </a:lnSpc>
                        <a:spcBef>
                          <a:spcPts val="0"/>
                        </a:spcBef>
                        <a:spcAft>
                          <a:spcPts val="0"/>
                        </a:spcAft>
                      </a:pPr>
                      <a:r>
                        <a:rPr lang="en-US" sz="2400">
                          <a:effectLst/>
                        </a:rPr>
                        <a:t>Litre/Ton</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235</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310</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a:lnSpc>
                          <a:spcPct val="107000"/>
                        </a:lnSpc>
                      </a:pPr>
                      <a:endParaRPr lang="en-US" sz="1600" dirty="0">
                        <a:effectLst/>
                        <a:latin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1230386400"/>
                  </a:ext>
                </a:extLst>
              </a:tr>
              <a:tr h="350637">
                <a:tc>
                  <a:txBody>
                    <a:bodyPr/>
                    <a:lstStyle/>
                    <a:p>
                      <a:pPr marL="0" marR="0">
                        <a:lnSpc>
                          <a:spcPct val="107000"/>
                        </a:lnSpc>
                        <a:spcBef>
                          <a:spcPts val="0"/>
                        </a:spcBef>
                        <a:spcAft>
                          <a:spcPts val="0"/>
                        </a:spcAft>
                      </a:pPr>
                      <a:r>
                        <a:rPr lang="en-US" sz="2400" dirty="0">
                          <a:effectLst/>
                        </a:rPr>
                        <a:t>Ethanol Production</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solidFill>
                      <a:srgbClr val="00B050"/>
                    </a:solidFill>
                  </a:tcPr>
                </a:tc>
                <a:tc>
                  <a:txBody>
                    <a:bodyPr/>
                    <a:lstStyle/>
                    <a:p>
                      <a:pPr marL="0" marR="0">
                        <a:lnSpc>
                          <a:spcPct val="107000"/>
                        </a:lnSpc>
                        <a:spcBef>
                          <a:spcPts val="0"/>
                        </a:spcBef>
                        <a:spcAft>
                          <a:spcPts val="0"/>
                        </a:spcAft>
                      </a:pPr>
                      <a:r>
                        <a:rPr lang="en-US" sz="2400">
                          <a:effectLst/>
                        </a:rPr>
                        <a:t>Litre</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10.58</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dirty="0">
                          <a:effectLst/>
                        </a:rPr>
                        <a:t>20.77</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dirty="0">
                          <a:effectLst/>
                        </a:rPr>
                        <a:t>96</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2305923007"/>
                  </a:ext>
                </a:extLst>
              </a:tr>
            </a:tbl>
          </a:graphicData>
        </a:graphic>
      </p:graphicFrame>
    </p:spTree>
    <p:extLst>
      <p:ext uri="{BB962C8B-B14F-4D97-AF65-F5344CB8AC3E}">
        <p14:creationId xmlns="" xmlns:p14="http://schemas.microsoft.com/office/powerpoint/2010/main" val="297604409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28" y="0"/>
            <a:ext cx="8476343" cy="750714"/>
          </a:xfrm>
          <a:solidFill>
            <a:srgbClr val="92D050"/>
          </a:solidFill>
        </p:spPr>
        <p:txBody>
          <a:bodyPr>
            <a:noAutofit/>
          </a:bodyPr>
          <a:lstStyle/>
          <a:p>
            <a:r>
              <a:rPr lang="en-IN" sz="3200" b="1" dirty="0"/>
              <a:t>B Heavy Diversion Route </a:t>
            </a:r>
            <a:r>
              <a:rPr lang="en-IN" sz="3200" b="1" dirty="0" err="1"/>
              <a:t>Contd</a:t>
            </a:r>
            <a:r>
              <a:rPr lang="en-IN" sz="3200" b="1" dirty="0"/>
              <a:t>….</a:t>
            </a:r>
          </a:p>
        </p:txBody>
      </p:sp>
      <p:sp>
        <p:nvSpPr>
          <p:cNvPr id="5" name="Oval 1"/>
          <p:cNvSpPr>
            <a:spLocks noChangeArrowheads="1"/>
          </p:cNvSpPr>
          <p:nvPr/>
        </p:nvSpPr>
        <p:spPr bwMode="auto">
          <a:xfrm>
            <a:off x="0" y="31348"/>
            <a:ext cx="1407886" cy="1405565"/>
          </a:xfrm>
          <a:prstGeom prst="ellipse">
            <a:avLst/>
          </a:prstGeom>
          <a:blipFill dpi="0" rotWithShape="1">
            <a:blip r:embed="rId2" cstate="print"/>
            <a:srcRect/>
            <a:stretch>
              <a:fillRect/>
            </a:stretch>
          </a:blip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en-IN" dirty="0"/>
          </a:p>
        </p:txBody>
      </p:sp>
      <p:graphicFrame>
        <p:nvGraphicFramePr>
          <p:cNvPr id="6" name="Table 5"/>
          <p:cNvGraphicFramePr>
            <a:graphicFrameLocks noGrp="1"/>
          </p:cNvGraphicFramePr>
          <p:nvPr>
            <p:extLst>
              <p:ext uri="{D42A27DB-BD31-4B8C-83A1-F6EECF244321}">
                <p14:modId xmlns="" xmlns:p14="http://schemas.microsoft.com/office/powerpoint/2010/main" val="1407247315"/>
              </p:ext>
            </p:extLst>
          </p:nvPr>
        </p:nvGraphicFramePr>
        <p:xfrm>
          <a:off x="1407886" y="734130"/>
          <a:ext cx="9357530" cy="5779849"/>
        </p:xfrm>
        <a:graphic>
          <a:graphicData uri="http://schemas.openxmlformats.org/drawingml/2006/table">
            <a:tbl>
              <a:tblPr firstRow="1" firstCol="1" bandRow="1">
                <a:tableStyleId>{5C22544A-7EE6-4342-B048-85BDC9FD1C3A}</a:tableStyleId>
              </a:tblPr>
              <a:tblGrid>
                <a:gridCol w="3886690">
                  <a:extLst>
                    <a:ext uri="{9D8B030D-6E8A-4147-A177-3AD203B41FA5}">
                      <a16:colId xmlns="" xmlns:a16="http://schemas.microsoft.com/office/drawing/2014/main" val="132099360"/>
                    </a:ext>
                  </a:extLst>
                </a:gridCol>
                <a:gridCol w="1740721">
                  <a:extLst>
                    <a:ext uri="{9D8B030D-6E8A-4147-A177-3AD203B41FA5}">
                      <a16:colId xmlns="" xmlns:a16="http://schemas.microsoft.com/office/drawing/2014/main" val="3244234840"/>
                    </a:ext>
                  </a:extLst>
                </a:gridCol>
                <a:gridCol w="1326264">
                  <a:extLst>
                    <a:ext uri="{9D8B030D-6E8A-4147-A177-3AD203B41FA5}">
                      <a16:colId xmlns="" xmlns:a16="http://schemas.microsoft.com/office/drawing/2014/main" val="2710391704"/>
                    </a:ext>
                  </a:extLst>
                </a:gridCol>
                <a:gridCol w="1492046">
                  <a:extLst>
                    <a:ext uri="{9D8B030D-6E8A-4147-A177-3AD203B41FA5}">
                      <a16:colId xmlns="" xmlns:a16="http://schemas.microsoft.com/office/drawing/2014/main" val="2443742083"/>
                    </a:ext>
                  </a:extLst>
                </a:gridCol>
                <a:gridCol w="911809">
                  <a:extLst>
                    <a:ext uri="{9D8B030D-6E8A-4147-A177-3AD203B41FA5}">
                      <a16:colId xmlns="" xmlns:a16="http://schemas.microsoft.com/office/drawing/2014/main" val="1336307986"/>
                    </a:ext>
                  </a:extLst>
                </a:gridCol>
              </a:tblGrid>
              <a:tr h="378220">
                <a:tc>
                  <a:txBody>
                    <a:bodyPr/>
                    <a:lstStyle/>
                    <a:p>
                      <a:pPr marL="0" marR="0">
                        <a:lnSpc>
                          <a:spcPct val="107000"/>
                        </a:lnSpc>
                        <a:spcBef>
                          <a:spcPts val="0"/>
                        </a:spcBef>
                        <a:spcAft>
                          <a:spcPts val="0"/>
                        </a:spcAft>
                      </a:pPr>
                      <a:r>
                        <a:rPr lang="en-US" sz="2400" dirty="0">
                          <a:effectLst/>
                        </a:rPr>
                        <a:t>Ethanol Price</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nSpc>
                          <a:spcPct val="107000"/>
                        </a:lnSpc>
                        <a:spcBef>
                          <a:spcPts val="0"/>
                        </a:spcBef>
                        <a:spcAft>
                          <a:spcPts val="0"/>
                        </a:spcAft>
                      </a:pPr>
                      <a:r>
                        <a:rPr lang="en-US" sz="2400" dirty="0">
                          <a:effectLst/>
                        </a:rPr>
                        <a:t>Rs. / Litre</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43.46</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52.43</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a:lnSpc>
                          <a:spcPct val="107000"/>
                        </a:lnSpc>
                      </a:pPr>
                      <a:endParaRPr lang="en-US" sz="1600">
                        <a:effectLst/>
                        <a:latin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3334472473"/>
                  </a:ext>
                </a:extLst>
              </a:tr>
              <a:tr h="692286">
                <a:tc>
                  <a:txBody>
                    <a:bodyPr/>
                    <a:lstStyle/>
                    <a:p>
                      <a:pPr marL="0" marR="0">
                        <a:lnSpc>
                          <a:spcPct val="107000"/>
                        </a:lnSpc>
                        <a:spcBef>
                          <a:spcPts val="0"/>
                        </a:spcBef>
                        <a:spcAft>
                          <a:spcPts val="0"/>
                        </a:spcAft>
                      </a:pPr>
                      <a:r>
                        <a:rPr lang="en-US" sz="2400">
                          <a:effectLst/>
                        </a:rPr>
                        <a:t>Gross Revenue from Ethanol</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nSpc>
                          <a:spcPct val="107000"/>
                        </a:lnSpc>
                        <a:spcBef>
                          <a:spcPts val="0"/>
                        </a:spcBef>
                        <a:spcAft>
                          <a:spcPts val="0"/>
                        </a:spcAft>
                      </a:pPr>
                      <a:r>
                        <a:rPr lang="en-US" sz="2400" dirty="0">
                          <a:effectLst/>
                        </a:rPr>
                        <a:t>Rs. </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459.59</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1088.97</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a:lnSpc>
                          <a:spcPct val="107000"/>
                        </a:lnSpc>
                      </a:pPr>
                      <a:endParaRPr lang="en-US" sz="1600" dirty="0">
                        <a:effectLst/>
                        <a:latin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750318311"/>
                  </a:ext>
                </a:extLst>
              </a:tr>
              <a:tr h="378220">
                <a:tc>
                  <a:txBody>
                    <a:bodyPr/>
                    <a:lstStyle/>
                    <a:p>
                      <a:pPr marL="0" marR="0">
                        <a:lnSpc>
                          <a:spcPct val="107000"/>
                        </a:lnSpc>
                        <a:spcBef>
                          <a:spcPts val="0"/>
                        </a:spcBef>
                        <a:spcAft>
                          <a:spcPts val="0"/>
                        </a:spcAft>
                      </a:pPr>
                      <a:r>
                        <a:rPr lang="en-US" sz="2400">
                          <a:effectLst/>
                        </a:rPr>
                        <a:t>Conversion cost</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nSpc>
                          <a:spcPct val="107000"/>
                        </a:lnSpc>
                        <a:spcBef>
                          <a:spcPts val="0"/>
                        </a:spcBef>
                        <a:spcAft>
                          <a:spcPts val="0"/>
                        </a:spcAft>
                      </a:pPr>
                      <a:r>
                        <a:rPr lang="en-US" sz="2400">
                          <a:effectLst/>
                        </a:rPr>
                        <a:t>Rs. / Litre</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dirty="0">
                          <a:effectLst/>
                        </a:rPr>
                        <a:t>12</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dirty="0">
                          <a:effectLst/>
                        </a:rPr>
                        <a:t>12</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a:lnSpc>
                          <a:spcPct val="107000"/>
                        </a:lnSpc>
                      </a:pPr>
                      <a:endParaRPr lang="en-US" sz="1600" dirty="0">
                        <a:effectLst/>
                        <a:latin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645564770"/>
                  </a:ext>
                </a:extLst>
              </a:tr>
              <a:tr h="378220">
                <a:tc>
                  <a:txBody>
                    <a:bodyPr/>
                    <a:lstStyle/>
                    <a:p>
                      <a:pPr marL="0" marR="0">
                        <a:lnSpc>
                          <a:spcPct val="107000"/>
                        </a:lnSpc>
                        <a:spcBef>
                          <a:spcPts val="0"/>
                        </a:spcBef>
                        <a:spcAft>
                          <a:spcPts val="0"/>
                        </a:spcAft>
                      </a:pPr>
                      <a:r>
                        <a:rPr lang="en-US" sz="2400">
                          <a:effectLst/>
                        </a:rPr>
                        <a:t>Net Revenue from Ethanol</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nSpc>
                          <a:spcPct val="107000"/>
                        </a:lnSpc>
                        <a:spcBef>
                          <a:spcPts val="0"/>
                        </a:spcBef>
                        <a:spcAft>
                          <a:spcPts val="0"/>
                        </a:spcAft>
                      </a:pPr>
                      <a:r>
                        <a:rPr lang="en-US" sz="2400">
                          <a:effectLst/>
                        </a:rPr>
                        <a:t>Rs. </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332.69</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839.73</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a:lnSpc>
                          <a:spcPct val="107000"/>
                        </a:lnSpc>
                      </a:pPr>
                      <a:endParaRPr lang="en-US" sz="1600" dirty="0">
                        <a:effectLst/>
                        <a:latin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1863373938"/>
                  </a:ext>
                </a:extLst>
              </a:tr>
              <a:tr h="378220">
                <a:tc>
                  <a:txBody>
                    <a:bodyPr/>
                    <a:lstStyle/>
                    <a:p>
                      <a:pPr marL="0" marR="0">
                        <a:lnSpc>
                          <a:spcPct val="107000"/>
                        </a:lnSpc>
                        <a:spcBef>
                          <a:spcPts val="0"/>
                        </a:spcBef>
                        <a:spcAft>
                          <a:spcPts val="0"/>
                        </a:spcAft>
                      </a:pPr>
                      <a:r>
                        <a:rPr lang="en-US" sz="2400">
                          <a:effectLst/>
                        </a:rPr>
                        <a:t>Additional Power Export</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nSpc>
                          <a:spcPct val="107000"/>
                        </a:lnSpc>
                        <a:spcBef>
                          <a:spcPts val="0"/>
                        </a:spcBef>
                        <a:spcAft>
                          <a:spcPts val="0"/>
                        </a:spcAft>
                      </a:pPr>
                      <a:r>
                        <a:rPr lang="en-US" sz="2400">
                          <a:effectLst/>
                        </a:rPr>
                        <a:t>kWh</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90.00</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92.00</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a:lnSpc>
                          <a:spcPct val="107000"/>
                        </a:lnSpc>
                      </a:pPr>
                      <a:endParaRPr lang="en-US" sz="1600" dirty="0">
                        <a:effectLst/>
                        <a:latin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2126720997"/>
                  </a:ext>
                </a:extLst>
              </a:tr>
              <a:tr h="378220">
                <a:tc>
                  <a:txBody>
                    <a:bodyPr/>
                    <a:lstStyle/>
                    <a:p>
                      <a:pPr marL="0" marR="0">
                        <a:lnSpc>
                          <a:spcPct val="107000"/>
                        </a:lnSpc>
                        <a:spcBef>
                          <a:spcPts val="0"/>
                        </a:spcBef>
                        <a:spcAft>
                          <a:spcPts val="0"/>
                        </a:spcAft>
                      </a:pPr>
                      <a:r>
                        <a:rPr lang="en-US" sz="2400" dirty="0">
                          <a:effectLst/>
                        </a:rPr>
                        <a:t>Power Price</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nSpc>
                          <a:spcPct val="107000"/>
                        </a:lnSpc>
                        <a:spcBef>
                          <a:spcPts val="0"/>
                        </a:spcBef>
                        <a:spcAft>
                          <a:spcPts val="0"/>
                        </a:spcAft>
                      </a:pPr>
                      <a:r>
                        <a:rPr lang="en-US" sz="2400">
                          <a:effectLst/>
                        </a:rPr>
                        <a:t>Rs/kWh</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5.00</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5.00</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a:lnSpc>
                          <a:spcPct val="107000"/>
                        </a:lnSpc>
                      </a:pPr>
                      <a:endParaRPr lang="en-US" sz="1600" dirty="0">
                        <a:effectLst/>
                        <a:latin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1862200081"/>
                  </a:ext>
                </a:extLst>
              </a:tr>
              <a:tr h="378220">
                <a:tc>
                  <a:txBody>
                    <a:bodyPr/>
                    <a:lstStyle/>
                    <a:p>
                      <a:pPr marL="0" marR="0">
                        <a:lnSpc>
                          <a:spcPct val="107000"/>
                        </a:lnSpc>
                        <a:spcBef>
                          <a:spcPts val="0"/>
                        </a:spcBef>
                        <a:spcAft>
                          <a:spcPts val="0"/>
                        </a:spcAft>
                      </a:pPr>
                      <a:r>
                        <a:rPr lang="en-US" sz="2400" dirty="0">
                          <a:effectLst/>
                        </a:rPr>
                        <a:t>Gross Revenue from Power</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nSpc>
                          <a:spcPct val="107000"/>
                        </a:lnSpc>
                        <a:spcBef>
                          <a:spcPts val="0"/>
                        </a:spcBef>
                        <a:spcAft>
                          <a:spcPts val="0"/>
                        </a:spcAft>
                      </a:pPr>
                      <a:r>
                        <a:rPr lang="en-US" sz="2400">
                          <a:effectLst/>
                        </a:rPr>
                        <a:t>Rs</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450.00</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460.00</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a:lnSpc>
                          <a:spcPct val="107000"/>
                        </a:lnSpc>
                      </a:pPr>
                      <a:endParaRPr lang="en-US" sz="1600" dirty="0">
                        <a:effectLst/>
                        <a:latin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2129215164"/>
                  </a:ext>
                </a:extLst>
              </a:tr>
              <a:tr h="378220">
                <a:tc>
                  <a:txBody>
                    <a:bodyPr/>
                    <a:lstStyle/>
                    <a:p>
                      <a:pPr marL="0" marR="0">
                        <a:lnSpc>
                          <a:spcPct val="107000"/>
                        </a:lnSpc>
                        <a:spcBef>
                          <a:spcPts val="0"/>
                        </a:spcBef>
                        <a:spcAft>
                          <a:spcPts val="0"/>
                        </a:spcAft>
                      </a:pPr>
                      <a:r>
                        <a:rPr lang="en-US" sz="2400">
                          <a:effectLst/>
                        </a:rPr>
                        <a:t>Conversion cost</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nSpc>
                          <a:spcPct val="107000"/>
                        </a:lnSpc>
                        <a:spcBef>
                          <a:spcPts val="0"/>
                        </a:spcBef>
                        <a:spcAft>
                          <a:spcPts val="0"/>
                        </a:spcAft>
                      </a:pPr>
                      <a:r>
                        <a:rPr lang="en-US" sz="2400">
                          <a:effectLst/>
                        </a:rPr>
                        <a:t>Rs/kWh</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1.50</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1.50</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a:lnSpc>
                          <a:spcPct val="107000"/>
                        </a:lnSpc>
                      </a:pPr>
                      <a:endParaRPr lang="en-US" sz="1600" dirty="0">
                        <a:effectLst/>
                        <a:latin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2927886193"/>
                  </a:ext>
                </a:extLst>
              </a:tr>
              <a:tr h="378220">
                <a:tc>
                  <a:txBody>
                    <a:bodyPr/>
                    <a:lstStyle/>
                    <a:p>
                      <a:pPr marL="0" marR="0">
                        <a:lnSpc>
                          <a:spcPct val="107000"/>
                        </a:lnSpc>
                        <a:spcBef>
                          <a:spcPts val="0"/>
                        </a:spcBef>
                        <a:spcAft>
                          <a:spcPts val="0"/>
                        </a:spcAft>
                      </a:pPr>
                      <a:r>
                        <a:rPr lang="en-US" sz="2400">
                          <a:effectLst/>
                        </a:rPr>
                        <a:t>Net Revenue from Power</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nSpc>
                          <a:spcPct val="107000"/>
                        </a:lnSpc>
                        <a:spcBef>
                          <a:spcPts val="0"/>
                        </a:spcBef>
                        <a:spcAft>
                          <a:spcPts val="0"/>
                        </a:spcAft>
                      </a:pPr>
                      <a:r>
                        <a:rPr lang="en-US" sz="2400">
                          <a:effectLst/>
                        </a:rPr>
                        <a:t>Rs. </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315.00</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322.00</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a:lnSpc>
                          <a:spcPct val="107000"/>
                        </a:lnSpc>
                      </a:pPr>
                      <a:endParaRPr lang="en-US" sz="1600" dirty="0">
                        <a:effectLst/>
                        <a:latin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2495729891"/>
                  </a:ext>
                </a:extLst>
              </a:tr>
              <a:tr h="378220">
                <a:tc>
                  <a:txBody>
                    <a:bodyPr/>
                    <a:lstStyle/>
                    <a:p>
                      <a:pPr marL="0" marR="0">
                        <a:lnSpc>
                          <a:spcPct val="107000"/>
                        </a:lnSpc>
                        <a:spcBef>
                          <a:spcPts val="0"/>
                        </a:spcBef>
                        <a:spcAft>
                          <a:spcPts val="0"/>
                        </a:spcAft>
                      </a:pPr>
                      <a:r>
                        <a:rPr lang="en-US" sz="2400">
                          <a:effectLst/>
                        </a:rPr>
                        <a:t>Press Mud Production</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nSpc>
                          <a:spcPct val="107000"/>
                        </a:lnSpc>
                        <a:spcBef>
                          <a:spcPts val="0"/>
                        </a:spcBef>
                        <a:spcAft>
                          <a:spcPts val="0"/>
                        </a:spcAft>
                      </a:pPr>
                      <a:r>
                        <a:rPr lang="en-US" sz="2400">
                          <a:effectLst/>
                        </a:rPr>
                        <a:t>Ton</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0.035</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0.035</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a:lnSpc>
                          <a:spcPct val="107000"/>
                        </a:lnSpc>
                      </a:pPr>
                      <a:endParaRPr lang="en-US" sz="1600" dirty="0">
                        <a:effectLst/>
                        <a:latin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2373845521"/>
                  </a:ext>
                </a:extLst>
              </a:tr>
              <a:tr h="378220">
                <a:tc>
                  <a:txBody>
                    <a:bodyPr/>
                    <a:lstStyle/>
                    <a:p>
                      <a:pPr marL="0" marR="0">
                        <a:lnSpc>
                          <a:spcPct val="107000"/>
                        </a:lnSpc>
                        <a:spcBef>
                          <a:spcPts val="0"/>
                        </a:spcBef>
                        <a:spcAft>
                          <a:spcPts val="0"/>
                        </a:spcAft>
                      </a:pPr>
                      <a:r>
                        <a:rPr lang="en-US" sz="2400">
                          <a:effectLst/>
                        </a:rPr>
                        <a:t>Price of Press Mud</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nSpc>
                          <a:spcPct val="107000"/>
                        </a:lnSpc>
                        <a:spcBef>
                          <a:spcPts val="0"/>
                        </a:spcBef>
                        <a:spcAft>
                          <a:spcPts val="0"/>
                        </a:spcAft>
                      </a:pPr>
                      <a:r>
                        <a:rPr lang="en-US" sz="2400">
                          <a:effectLst/>
                        </a:rPr>
                        <a:t>Rs/Ton</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250.00</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250.00</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a:lnSpc>
                          <a:spcPct val="107000"/>
                        </a:lnSpc>
                      </a:pPr>
                      <a:endParaRPr lang="en-US" sz="1600" dirty="0">
                        <a:effectLst/>
                        <a:latin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1824148627"/>
                  </a:ext>
                </a:extLst>
              </a:tr>
              <a:tr h="378220">
                <a:tc>
                  <a:txBody>
                    <a:bodyPr/>
                    <a:lstStyle/>
                    <a:p>
                      <a:pPr marL="0" marR="0">
                        <a:lnSpc>
                          <a:spcPct val="107000"/>
                        </a:lnSpc>
                        <a:spcBef>
                          <a:spcPts val="0"/>
                        </a:spcBef>
                        <a:spcAft>
                          <a:spcPts val="0"/>
                        </a:spcAft>
                      </a:pPr>
                      <a:r>
                        <a:rPr lang="en-US" sz="2400">
                          <a:effectLst/>
                        </a:rPr>
                        <a:t>Net Revenue from PM</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nSpc>
                          <a:spcPct val="107000"/>
                        </a:lnSpc>
                        <a:spcBef>
                          <a:spcPts val="0"/>
                        </a:spcBef>
                        <a:spcAft>
                          <a:spcPts val="0"/>
                        </a:spcAft>
                      </a:pPr>
                      <a:r>
                        <a:rPr lang="en-US" sz="2400">
                          <a:effectLst/>
                        </a:rPr>
                        <a:t>Rs</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8.75</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8.75</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a:lnSpc>
                          <a:spcPct val="107000"/>
                        </a:lnSpc>
                      </a:pPr>
                      <a:endParaRPr lang="en-US" sz="1600" dirty="0">
                        <a:effectLst/>
                        <a:latin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2756690180"/>
                  </a:ext>
                </a:extLst>
              </a:tr>
              <a:tr h="378220">
                <a:tc>
                  <a:txBody>
                    <a:bodyPr/>
                    <a:lstStyle/>
                    <a:p>
                      <a:pPr marL="0" marR="0">
                        <a:lnSpc>
                          <a:spcPct val="107000"/>
                        </a:lnSpc>
                        <a:spcBef>
                          <a:spcPts val="0"/>
                        </a:spcBef>
                        <a:spcAft>
                          <a:spcPts val="0"/>
                        </a:spcAft>
                      </a:pPr>
                      <a:r>
                        <a:rPr lang="en-US" sz="2400">
                          <a:effectLst/>
                        </a:rPr>
                        <a:t>Total Net Revenue</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nSpc>
                          <a:spcPct val="107000"/>
                        </a:lnSpc>
                        <a:spcBef>
                          <a:spcPts val="0"/>
                        </a:spcBef>
                        <a:spcAft>
                          <a:spcPts val="0"/>
                        </a:spcAft>
                      </a:pPr>
                      <a:r>
                        <a:rPr lang="en-US" sz="2400">
                          <a:effectLst/>
                        </a:rPr>
                        <a:t>Rs. </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602.44</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657.79</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a:lnSpc>
                          <a:spcPct val="107000"/>
                        </a:lnSpc>
                      </a:pPr>
                      <a:endParaRPr lang="en-US" sz="1600" dirty="0">
                        <a:effectLst/>
                        <a:latin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3853834548"/>
                  </a:ext>
                </a:extLst>
              </a:tr>
              <a:tr h="378220">
                <a:tc>
                  <a:txBody>
                    <a:bodyPr/>
                    <a:lstStyle/>
                    <a:p>
                      <a:pPr marL="0" marR="0">
                        <a:lnSpc>
                          <a:spcPct val="107000"/>
                        </a:lnSpc>
                        <a:spcBef>
                          <a:spcPts val="0"/>
                        </a:spcBef>
                        <a:spcAft>
                          <a:spcPts val="0"/>
                        </a:spcAft>
                      </a:pPr>
                      <a:r>
                        <a:rPr lang="en-US" sz="2400">
                          <a:effectLst/>
                        </a:rPr>
                        <a:t>Difference</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nSpc>
                          <a:spcPct val="107000"/>
                        </a:lnSpc>
                        <a:spcBef>
                          <a:spcPts val="0"/>
                        </a:spcBef>
                        <a:spcAft>
                          <a:spcPts val="0"/>
                        </a:spcAft>
                      </a:pPr>
                      <a:r>
                        <a:rPr lang="en-US" sz="2400">
                          <a:effectLst/>
                        </a:rPr>
                        <a:t>Rs. </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nSpc>
                          <a:spcPct val="107000"/>
                        </a:lnSpc>
                        <a:spcBef>
                          <a:spcPts val="0"/>
                        </a:spcBef>
                        <a:spcAft>
                          <a:spcPts val="0"/>
                        </a:spcAft>
                      </a:pPr>
                      <a:r>
                        <a:rPr lang="en-US" sz="2400">
                          <a:effectLst/>
                        </a:rPr>
                        <a:t> </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marL="0" marR="0" algn="r">
                        <a:lnSpc>
                          <a:spcPct val="107000"/>
                        </a:lnSpc>
                        <a:spcBef>
                          <a:spcPts val="0"/>
                        </a:spcBef>
                        <a:spcAft>
                          <a:spcPts val="0"/>
                        </a:spcAft>
                      </a:pPr>
                      <a:r>
                        <a:rPr lang="en-US" sz="2400">
                          <a:effectLst/>
                        </a:rPr>
                        <a:t>55.35</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26822" marR="26822" marT="0" marB="0" anchor="ctr"/>
                </a:tc>
                <a:tc>
                  <a:txBody>
                    <a:bodyPr/>
                    <a:lstStyle/>
                    <a:p>
                      <a:pPr>
                        <a:lnSpc>
                          <a:spcPct val="107000"/>
                        </a:lnSpc>
                      </a:pPr>
                      <a:endParaRPr lang="en-US" sz="1600" dirty="0">
                        <a:effectLst/>
                        <a:latin typeface="Calibri" panose="020F0502020204030204" pitchFamily="34" charset="0"/>
                        <a:cs typeface="Mangal" panose="02040503050203030202" pitchFamily="18" charset="0"/>
                      </a:endParaRPr>
                    </a:p>
                  </a:txBody>
                  <a:tcPr marL="26822" marR="26822" marT="0" marB="0" anchor="b"/>
                </a:tc>
                <a:extLst>
                  <a:ext uri="{0D108BD9-81ED-4DB2-BD59-A6C34878D82A}">
                    <a16:rowId xmlns="" xmlns:a16="http://schemas.microsoft.com/office/drawing/2014/main" val="4226093014"/>
                  </a:ext>
                </a:extLst>
              </a:tr>
            </a:tbl>
          </a:graphicData>
        </a:graphic>
      </p:graphicFrame>
    </p:spTree>
    <p:extLst>
      <p:ext uri="{BB962C8B-B14F-4D97-AF65-F5344CB8AC3E}">
        <p14:creationId xmlns="" xmlns:p14="http://schemas.microsoft.com/office/powerpoint/2010/main" val="114364908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126546"/>
            <a:ext cx="8171543" cy="750714"/>
          </a:xfrm>
          <a:solidFill>
            <a:srgbClr val="92D050"/>
          </a:solidFill>
        </p:spPr>
        <p:txBody>
          <a:bodyPr>
            <a:noAutofit/>
          </a:bodyPr>
          <a:lstStyle/>
          <a:p>
            <a:r>
              <a:rPr lang="en-IN" sz="3200" b="1" dirty="0"/>
              <a:t>B Heavy Diversion Route </a:t>
            </a:r>
            <a:r>
              <a:rPr lang="en-IN" sz="3200" b="1" dirty="0" err="1"/>
              <a:t>Contd</a:t>
            </a:r>
            <a:r>
              <a:rPr lang="en-IN" sz="3200" b="1" dirty="0"/>
              <a:t>….</a:t>
            </a:r>
          </a:p>
        </p:txBody>
      </p:sp>
      <p:sp>
        <p:nvSpPr>
          <p:cNvPr id="5" name="Oval 1"/>
          <p:cNvSpPr>
            <a:spLocks noChangeArrowheads="1"/>
          </p:cNvSpPr>
          <p:nvPr/>
        </p:nvSpPr>
        <p:spPr bwMode="auto">
          <a:xfrm>
            <a:off x="0" y="31348"/>
            <a:ext cx="1407886" cy="1405565"/>
          </a:xfrm>
          <a:prstGeom prst="ellipse">
            <a:avLst/>
          </a:prstGeom>
          <a:blipFill dpi="0" rotWithShape="1">
            <a:blip r:embed="rId2" cstate="print"/>
            <a:srcRect/>
            <a:stretch>
              <a:fillRect/>
            </a:stretch>
          </a:blip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en-IN" dirty="0"/>
          </a:p>
        </p:txBody>
      </p:sp>
      <p:graphicFrame>
        <p:nvGraphicFramePr>
          <p:cNvPr id="7" name="Chart 6"/>
          <p:cNvGraphicFramePr/>
          <p:nvPr>
            <p:extLst>
              <p:ext uri="{D42A27DB-BD31-4B8C-83A1-F6EECF244321}">
                <p14:modId xmlns="" xmlns:p14="http://schemas.microsoft.com/office/powerpoint/2010/main" val="2224024999"/>
              </p:ext>
            </p:extLst>
          </p:nvPr>
        </p:nvGraphicFramePr>
        <p:xfrm>
          <a:off x="1407887" y="887105"/>
          <a:ext cx="9510322" cy="54266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97810336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230" y="286200"/>
            <a:ext cx="6662056" cy="750714"/>
          </a:xfrm>
          <a:solidFill>
            <a:srgbClr val="92D050"/>
          </a:solidFill>
        </p:spPr>
        <p:txBody>
          <a:bodyPr>
            <a:noAutofit/>
          </a:bodyPr>
          <a:lstStyle/>
          <a:p>
            <a:r>
              <a:rPr lang="en-IN" sz="3200" b="1" dirty="0"/>
              <a:t>B Heavy Diversion Route </a:t>
            </a:r>
            <a:r>
              <a:rPr lang="en-IN" sz="3200" b="1" dirty="0" err="1"/>
              <a:t>Contd</a:t>
            </a:r>
            <a:r>
              <a:rPr lang="en-IN" sz="3200" b="1" dirty="0"/>
              <a:t>….</a:t>
            </a:r>
          </a:p>
        </p:txBody>
      </p:sp>
      <p:sp>
        <p:nvSpPr>
          <p:cNvPr id="5" name="Oval 1"/>
          <p:cNvSpPr>
            <a:spLocks noChangeArrowheads="1"/>
          </p:cNvSpPr>
          <p:nvPr/>
        </p:nvSpPr>
        <p:spPr bwMode="auto">
          <a:xfrm>
            <a:off x="0" y="31348"/>
            <a:ext cx="1407886" cy="1405565"/>
          </a:xfrm>
          <a:prstGeom prst="ellipse">
            <a:avLst/>
          </a:prstGeom>
          <a:blipFill dpi="0" rotWithShape="1">
            <a:blip r:embed="rId2" cstate="print"/>
            <a:srcRect/>
            <a:stretch>
              <a:fillRect/>
            </a:stretch>
          </a:blip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en-IN" dirty="0"/>
          </a:p>
        </p:txBody>
      </p:sp>
      <p:graphicFrame>
        <p:nvGraphicFramePr>
          <p:cNvPr id="7" name="Chart 6"/>
          <p:cNvGraphicFramePr/>
          <p:nvPr>
            <p:extLst>
              <p:ext uri="{D42A27DB-BD31-4B8C-83A1-F6EECF244321}">
                <p14:modId xmlns="" xmlns:p14="http://schemas.microsoft.com/office/powerpoint/2010/main" val="1194169655"/>
              </p:ext>
            </p:extLst>
          </p:nvPr>
        </p:nvGraphicFramePr>
        <p:xfrm>
          <a:off x="1676400" y="1104356"/>
          <a:ext cx="9052560" cy="447348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874520" y="5650915"/>
            <a:ext cx="8869680" cy="646331"/>
          </a:xfrm>
          <a:prstGeom prst="rect">
            <a:avLst/>
          </a:prstGeom>
        </p:spPr>
        <p:txBody>
          <a:bodyPr wrap="square">
            <a:spAutoFit/>
          </a:bodyPr>
          <a:lstStyle/>
          <a:p>
            <a:pPr lvl="0" algn="just"/>
            <a:r>
              <a:rPr lang="en-US" b="1" dirty="0" smtClean="0">
                <a:solidFill>
                  <a:srgbClr val="FF0000"/>
                </a:solidFill>
              </a:rPr>
              <a:t>The net profit of the plant as a whole remains positive till the price of sugar reaches between Rs. 33 and 34 per kg.</a:t>
            </a:r>
            <a:endParaRPr lang="en-US" b="1" dirty="0">
              <a:solidFill>
                <a:srgbClr val="FF0000"/>
              </a:solidFill>
            </a:endParaRPr>
          </a:p>
        </p:txBody>
      </p:sp>
    </p:spTree>
    <p:extLst>
      <p:ext uri="{BB962C8B-B14F-4D97-AF65-F5344CB8AC3E}">
        <p14:creationId xmlns="" xmlns:p14="http://schemas.microsoft.com/office/powerpoint/2010/main" val="800591731"/>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63788"/>
          </a:xfrm>
        </p:spPr>
        <p:txBody>
          <a:bodyPr>
            <a:normAutofit fontScale="90000"/>
          </a:bodyPr>
          <a:lstStyle/>
          <a:p>
            <a:r>
              <a:rPr lang="en-US" b="1" dirty="0" smtClean="0"/>
              <a:t/>
            </a:r>
            <a:br>
              <a:rPr lang="en-US" b="1" dirty="0" smtClean="0"/>
            </a:br>
            <a:r>
              <a:rPr lang="en-US" b="1" dirty="0" smtClean="0"/>
              <a:t>Basis of comparison</a:t>
            </a:r>
            <a:r>
              <a:rPr lang="en-US" dirty="0" smtClean="0"/>
              <a:t/>
            </a:r>
            <a:br>
              <a:rPr lang="en-US" dirty="0" smtClean="0"/>
            </a:br>
            <a:endParaRPr lang="en-US" dirty="0"/>
          </a:p>
        </p:txBody>
      </p:sp>
      <p:graphicFrame>
        <p:nvGraphicFramePr>
          <p:cNvPr id="3" name="Table 2"/>
          <p:cNvGraphicFramePr>
            <a:graphicFrameLocks noGrp="1"/>
          </p:cNvGraphicFramePr>
          <p:nvPr/>
        </p:nvGraphicFramePr>
        <p:xfrm>
          <a:off x="1325880" y="2011677"/>
          <a:ext cx="9525000" cy="3398522"/>
        </p:xfrm>
        <a:graphic>
          <a:graphicData uri="http://schemas.openxmlformats.org/drawingml/2006/table">
            <a:tbl>
              <a:tblPr/>
              <a:tblGrid>
                <a:gridCol w="4187309"/>
                <a:gridCol w="1643771"/>
                <a:gridCol w="1890337"/>
                <a:gridCol w="1803583"/>
              </a:tblGrid>
              <a:tr h="516251">
                <a:tc>
                  <a:txBody>
                    <a:bodyPr/>
                    <a:lstStyle/>
                    <a:p>
                      <a:pPr marL="0" marR="0" algn="ctr">
                        <a:lnSpc>
                          <a:spcPct val="107000"/>
                        </a:lnSpc>
                        <a:spcBef>
                          <a:spcPts val="0"/>
                        </a:spcBef>
                        <a:spcAft>
                          <a:spcPts val="0"/>
                        </a:spcAft>
                      </a:pPr>
                      <a:r>
                        <a:rPr lang="en-US" sz="2000" b="1" dirty="0">
                          <a:latin typeface="Calibri"/>
                          <a:ea typeface="Calibri"/>
                          <a:cs typeface="Mangal"/>
                        </a:rPr>
                        <a:t>Particulars</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a:latin typeface="Calibri"/>
                          <a:ea typeface="Calibri"/>
                          <a:cs typeface="Mangal"/>
                        </a:rPr>
                        <a:t>Unit</a:t>
                      </a:r>
                      <a:endParaRPr lang="en-US" sz="2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2000" b="1">
                          <a:latin typeface="Calibri"/>
                          <a:ea typeface="Calibri"/>
                          <a:cs typeface="Mangal"/>
                        </a:rPr>
                        <a:t>Value</a:t>
                      </a:r>
                      <a:endParaRPr lang="en-US" sz="2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16251">
                <a:tc>
                  <a:txBody>
                    <a:bodyPr/>
                    <a:lstStyle/>
                    <a:p>
                      <a:pPr marL="0" marR="0" algn="l">
                        <a:lnSpc>
                          <a:spcPct val="107000"/>
                        </a:lnSpc>
                        <a:spcBef>
                          <a:spcPts val="0"/>
                        </a:spcBef>
                        <a:spcAft>
                          <a:spcPts val="0"/>
                        </a:spcAft>
                      </a:pP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a:latin typeface="Calibri"/>
                          <a:ea typeface="Calibri"/>
                          <a:cs typeface="Mangal"/>
                        </a:rPr>
                        <a:t>Dhampur</a:t>
                      </a:r>
                      <a:endParaRPr lang="en-US" sz="2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a:latin typeface="Calibri"/>
                          <a:ea typeface="Calibri"/>
                          <a:cs typeface="Mangal"/>
                        </a:rPr>
                        <a:t>Ninainadevi</a:t>
                      </a:r>
                      <a:endParaRPr lang="en-US" sz="2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04">
                <a:tc>
                  <a:txBody>
                    <a:bodyPr/>
                    <a:lstStyle/>
                    <a:p>
                      <a:pPr marL="0" marR="0" algn="l">
                        <a:lnSpc>
                          <a:spcPct val="107000"/>
                        </a:lnSpc>
                        <a:spcBef>
                          <a:spcPts val="0"/>
                        </a:spcBef>
                        <a:spcAft>
                          <a:spcPts val="0"/>
                        </a:spcAft>
                      </a:pPr>
                      <a:r>
                        <a:rPr lang="en-US" sz="2000">
                          <a:latin typeface="Calibri"/>
                          <a:ea typeface="Calibri"/>
                          <a:cs typeface="Mangal"/>
                        </a:rPr>
                        <a:t>Actual Average Sugar Recovery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latin typeface="Calibri"/>
                          <a:ea typeface="Calibri"/>
                          <a:cs typeface="Mangal"/>
                        </a:rPr>
                        <a:t>% Cane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latin typeface="Calibri"/>
                          <a:ea typeface="Calibri"/>
                          <a:cs typeface="Mangal"/>
                        </a:rPr>
                        <a:t>10.63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latin typeface="Calibri"/>
                          <a:ea typeface="Calibri"/>
                          <a:cs typeface="Mangal"/>
                        </a:rPr>
                        <a:t>12.24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04">
                <a:tc>
                  <a:txBody>
                    <a:bodyPr/>
                    <a:lstStyle/>
                    <a:p>
                      <a:pPr marL="0" marR="0" algn="l">
                        <a:lnSpc>
                          <a:spcPct val="107000"/>
                        </a:lnSpc>
                        <a:spcBef>
                          <a:spcPts val="0"/>
                        </a:spcBef>
                        <a:spcAft>
                          <a:spcPts val="0"/>
                        </a:spcAft>
                      </a:pPr>
                      <a:r>
                        <a:rPr lang="en-US" sz="2000">
                          <a:latin typeface="Calibri"/>
                          <a:ea typeface="Calibri"/>
                          <a:cs typeface="Mangal"/>
                        </a:rPr>
                        <a:t>Calculated Sugar Recovery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latin typeface="Calibri"/>
                          <a:ea typeface="Calibri"/>
                          <a:cs typeface="Mangal"/>
                        </a:rPr>
                        <a:t>% Cane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latin typeface="Calibri"/>
                          <a:ea typeface="Calibri"/>
                          <a:cs typeface="Mangal"/>
                        </a:rPr>
                        <a:t>12.14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latin typeface="Calibri"/>
                          <a:ea typeface="Calibri"/>
                          <a:cs typeface="Mangal"/>
                        </a:rPr>
                        <a:t>13.19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04">
                <a:tc>
                  <a:txBody>
                    <a:bodyPr/>
                    <a:lstStyle/>
                    <a:p>
                      <a:pPr marL="0" marR="0" algn="l">
                        <a:lnSpc>
                          <a:spcPct val="107000"/>
                        </a:lnSpc>
                        <a:spcBef>
                          <a:spcPts val="0"/>
                        </a:spcBef>
                        <a:spcAft>
                          <a:spcPts val="0"/>
                        </a:spcAft>
                      </a:pPr>
                      <a:r>
                        <a:rPr lang="en-US" sz="2000">
                          <a:latin typeface="Calibri"/>
                          <a:ea typeface="Calibri"/>
                          <a:cs typeface="Mangal"/>
                        </a:rPr>
                        <a:t>Loss of Recovery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latin typeface="Calibri"/>
                          <a:ea typeface="Calibri"/>
                          <a:cs typeface="Mangal"/>
                        </a:rPr>
                        <a:t>% Cane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latin typeface="Calibri"/>
                          <a:ea typeface="Calibri"/>
                          <a:cs typeface="Mangal"/>
                        </a:rPr>
                        <a:t>1.51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latin typeface="Calibri"/>
                          <a:ea typeface="Calibri"/>
                          <a:cs typeface="Mangal"/>
                        </a:rPr>
                        <a:t>0.95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04">
                <a:tc>
                  <a:txBody>
                    <a:bodyPr/>
                    <a:lstStyle/>
                    <a:p>
                      <a:pPr marL="0" marR="0" algn="l">
                        <a:lnSpc>
                          <a:spcPct val="107000"/>
                        </a:lnSpc>
                        <a:spcBef>
                          <a:spcPts val="0"/>
                        </a:spcBef>
                        <a:spcAft>
                          <a:spcPts val="0"/>
                        </a:spcAft>
                      </a:pPr>
                      <a:r>
                        <a:rPr lang="en-US" sz="2000">
                          <a:latin typeface="Calibri"/>
                          <a:ea typeface="Calibri"/>
                          <a:cs typeface="Mangal"/>
                        </a:rPr>
                        <a:t>B Heavy % on Cane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latin typeface="Calibri"/>
                          <a:ea typeface="Calibri"/>
                          <a:cs typeface="Mangal"/>
                        </a:rPr>
                        <a:t>% Cane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latin typeface="Calibri"/>
                          <a:ea typeface="Calibri"/>
                          <a:cs typeface="Mangal"/>
                        </a:rPr>
                        <a:t>5.81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latin typeface="Calibri"/>
                          <a:ea typeface="Calibri"/>
                          <a:cs typeface="Mangal"/>
                        </a:rPr>
                        <a:t>4.23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04">
                <a:tc>
                  <a:txBody>
                    <a:bodyPr/>
                    <a:lstStyle/>
                    <a:p>
                      <a:pPr marL="0" marR="0" algn="l">
                        <a:lnSpc>
                          <a:spcPct val="107000"/>
                        </a:lnSpc>
                        <a:spcBef>
                          <a:spcPts val="0"/>
                        </a:spcBef>
                        <a:spcAft>
                          <a:spcPts val="0"/>
                        </a:spcAft>
                      </a:pPr>
                      <a:r>
                        <a:rPr lang="en-US" sz="2000">
                          <a:latin typeface="Calibri"/>
                          <a:ea typeface="Calibri"/>
                          <a:cs typeface="Mangal"/>
                        </a:rPr>
                        <a:t>Alcohol Yield from B- Heavy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latin typeface="Calibri"/>
                          <a:ea typeface="Calibri"/>
                          <a:cs typeface="Mangal"/>
                        </a:rPr>
                        <a:t>Liter/Ton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latin typeface="Calibri"/>
                          <a:ea typeface="Calibri"/>
                          <a:cs typeface="Mangal"/>
                        </a:rPr>
                        <a:t>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latin typeface="Calibri"/>
                          <a:ea typeface="Calibri"/>
                          <a:cs typeface="Mangal"/>
                        </a:rPr>
                        <a:t>317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Case Study: Economics of B-</a:t>
            </a:r>
            <a:r>
              <a:rPr lang="en-US" sz="3600" dirty="0" err="1" smtClean="0"/>
              <a:t>Hy</a:t>
            </a:r>
            <a:r>
              <a:rPr lang="en-US" sz="3600" dirty="0" smtClean="0"/>
              <a:t> Diversion</a:t>
            </a:r>
            <a:br>
              <a:rPr lang="en-US" sz="3600" dirty="0" smtClean="0"/>
            </a:br>
            <a:r>
              <a:rPr lang="en-US" sz="3600" dirty="0" smtClean="0"/>
              <a:t>(DHAMPUR)</a:t>
            </a:r>
            <a:endParaRPr lang="en-US" sz="3600" dirty="0"/>
          </a:p>
        </p:txBody>
      </p:sp>
      <p:graphicFrame>
        <p:nvGraphicFramePr>
          <p:cNvPr id="3" name="Chart 2"/>
          <p:cNvGraphicFramePr/>
          <p:nvPr/>
        </p:nvGraphicFramePr>
        <p:xfrm>
          <a:off x="1889760" y="2286000"/>
          <a:ext cx="7894320" cy="39014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Case Study: Economics of B-</a:t>
            </a:r>
            <a:r>
              <a:rPr lang="en-US" sz="3200" dirty="0" err="1" smtClean="0"/>
              <a:t>Hy</a:t>
            </a:r>
            <a:r>
              <a:rPr lang="en-US" sz="3200" dirty="0" smtClean="0"/>
              <a:t> Diversion</a:t>
            </a:r>
            <a:br>
              <a:rPr lang="en-US" sz="3200" dirty="0" smtClean="0"/>
            </a:br>
            <a:r>
              <a:rPr lang="en-US" sz="3200" dirty="0" smtClean="0"/>
              <a:t>(NINAIDEVI)</a:t>
            </a:r>
            <a:endParaRPr lang="en-US" sz="3200" dirty="0"/>
          </a:p>
        </p:txBody>
      </p:sp>
      <p:graphicFrame>
        <p:nvGraphicFramePr>
          <p:cNvPr id="3" name="Chart 2"/>
          <p:cNvGraphicFramePr>
            <a:graphicFrameLocks/>
          </p:cNvGraphicFramePr>
          <p:nvPr/>
        </p:nvGraphicFramePr>
        <p:xfrm>
          <a:off x="2468880" y="2438400"/>
          <a:ext cx="7269480" cy="36728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3331951090"/>
              </p:ext>
            </p:extLst>
          </p:nvPr>
        </p:nvGraphicFramePr>
        <p:xfrm>
          <a:off x="2156346" y="723331"/>
          <a:ext cx="8952931" cy="5444491"/>
        </p:xfrm>
        <a:graphic>
          <a:graphicData uri="http://schemas.openxmlformats.org/drawingml/2006/table">
            <a:tbl>
              <a:tblPr firstRow="1" firstCol="1" bandRow="1"/>
              <a:tblGrid>
                <a:gridCol w="2261921"/>
                <a:gridCol w="2106956"/>
                <a:gridCol w="2861475"/>
                <a:gridCol w="1722579"/>
              </a:tblGrid>
              <a:tr h="533229">
                <a:tc rowSpan="2">
                  <a:txBody>
                    <a:bodyPr/>
                    <a:lstStyle/>
                    <a:p>
                      <a:pPr marL="0" marR="0" algn="ctr">
                        <a:lnSpc>
                          <a:spcPct val="115000"/>
                        </a:lnSpc>
                        <a:spcBef>
                          <a:spcPts val="0"/>
                        </a:spcBef>
                        <a:spcAft>
                          <a:spcPts val="0"/>
                        </a:spcAft>
                      </a:pPr>
                      <a:r>
                        <a:rPr lang="en-IN" sz="1600" b="1" kern="1200" dirty="0">
                          <a:solidFill>
                            <a:srgbClr val="000000"/>
                          </a:solidFill>
                          <a:effectLst/>
                          <a:latin typeface="Calibri"/>
                          <a:ea typeface="Times New Roman"/>
                          <a:cs typeface="Times New Roman"/>
                        </a:rPr>
                        <a:t>Particulars</a:t>
                      </a:r>
                      <a:endParaRPr lang="en-US" sz="1600" dirty="0">
                        <a:effectLst/>
                        <a:latin typeface="Calibri"/>
                        <a:ea typeface="Calibri"/>
                        <a:cs typeface="Mangal"/>
                      </a:endParaRPr>
                    </a:p>
                  </a:txBody>
                  <a:tcPr marL="37521" marR="37521" marT="61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600" b="1" kern="1200">
                          <a:solidFill>
                            <a:srgbClr val="000000"/>
                          </a:solidFill>
                          <a:effectLst/>
                          <a:latin typeface="Calibri"/>
                          <a:ea typeface="Times New Roman"/>
                          <a:cs typeface="Times New Roman"/>
                        </a:rPr>
                        <a:t>Units</a:t>
                      </a:r>
                      <a:endParaRPr lang="en-US" sz="1600">
                        <a:effectLst/>
                        <a:latin typeface="Calibri"/>
                        <a:ea typeface="Calibri"/>
                        <a:cs typeface="Mangal"/>
                      </a:endParaRPr>
                    </a:p>
                  </a:txBody>
                  <a:tcPr marL="37521" marR="37521" marT="61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600" b="1">
                          <a:effectLst/>
                          <a:latin typeface="Calibri"/>
                          <a:ea typeface="Calibri"/>
                          <a:cs typeface="Mangal"/>
                        </a:rPr>
                        <a:t>DHAMPUR SUGAR MILLS LTD, </a:t>
                      </a:r>
                      <a:endParaRPr lang="en-US" sz="1600">
                        <a:effectLst/>
                        <a:latin typeface="Calibri"/>
                        <a:ea typeface="Calibri"/>
                        <a:cs typeface="Mangal"/>
                      </a:endParaRPr>
                    </a:p>
                    <a:p>
                      <a:pPr marL="0" marR="0" algn="ctr">
                        <a:lnSpc>
                          <a:spcPct val="115000"/>
                        </a:lnSpc>
                        <a:spcBef>
                          <a:spcPts val="0"/>
                        </a:spcBef>
                        <a:spcAft>
                          <a:spcPts val="0"/>
                        </a:spcAft>
                      </a:pPr>
                      <a:r>
                        <a:rPr lang="en-US" sz="1600" b="1">
                          <a:effectLst/>
                          <a:latin typeface="Calibri"/>
                          <a:ea typeface="Calibri"/>
                          <a:cs typeface="Mangal"/>
                        </a:rPr>
                        <a:t>DIST- BIJNOR (U.P.)</a:t>
                      </a:r>
                      <a:endParaRPr lang="en-US" sz="1600">
                        <a:effectLst/>
                        <a:latin typeface="Calibri"/>
                        <a:ea typeface="Calibri"/>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72431">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b="1" kern="1200">
                          <a:solidFill>
                            <a:srgbClr val="000000"/>
                          </a:solidFill>
                          <a:effectLst/>
                          <a:latin typeface="Calibri"/>
                          <a:ea typeface="Times New Roman"/>
                          <a:cs typeface="Times New Roman"/>
                        </a:rPr>
                        <a:t>B-Heavy</a:t>
                      </a:r>
                      <a:endParaRPr lang="en-US" sz="1600">
                        <a:effectLst/>
                        <a:latin typeface="Calibri"/>
                        <a:ea typeface="Calibri"/>
                        <a:cs typeface="Mangal"/>
                      </a:endParaRPr>
                    </a:p>
                  </a:txBody>
                  <a:tcPr marL="37521" marR="37521" marT="61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a:solidFill>
                            <a:srgbClr val="000000"/>
                          </a:solidFill>
                          <a:effectLst/>
                          <a:latin typeface="Calibri"/>
                          <a:ea typeface="Times New Roman"/>
                          <a:cs typeface="Times New Roman"/>
                        </a:rPr>
                        <a:t>C-Heavy</a:t>
                      </a:r>
                      <a:endParaRPr lang="en-US" sz="1600">
                        <a:effectLst/>
                        <a:latin typeface="Calibri"/>
                        <a:ea typeface="Calibri"/>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31">
                <a:tc>
                  <a:txBody>
                    <a:bodyPr/>
                    <a:lstStyle/>
                    <a:p>
                      <a:pPr marL="0" marR="0">
                        <a:lnSpc>
                          <a:spcPct val="115000"/>
                        </a:lnSpc>
                        <a:spcBef>
                          <a:spcPts val="0"/>
                        </a:spcBef>
                        <a:spcAft>
                          <a:spcPts val="0"/>
                        </a:spcAft>
                      </a:pPr>
                      <a:r>
                        <a:rPr lang="en-IN" sz="1600" b="1" kern="1200" dirty="0">
                          <a:solidFill>
                            <a:srgbClr val="000000"/>
                          </a:solidFill>
                          <a:effectLst/>
                          <a:latin typeface="Calibri"/>
                          <a:ea typeface="Times New Roman"/>
                          <a:cs typeface="Times New Roman"/>
                        </a:rPr>
                        <a:t>Capacity</a:t>
                      </a:r>
                      <a:endParaRPr lang="en-US" sz="1600" dirty="0">
                        <a:effectLst/>
                        <a:latin typeface="Calibri"/>
                        <a:ea typeface="Calibri"/>
                        <a:cs typeface="Mangal"/>
                      </a:endParaRPr>
                    </a:p>
                  </a:txBody>
                  <a:tcPr marL="37521" marR="37521" marT="61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dirty="0">
                          <a:solidFill>
                            <a:srgbClr val="000000"/>
                          </a:solidFill>
                          <a:effectLst/>
                          <a:latin typeface="Calibri"/>
                          <a:ea typeface="Times New Roman"/>
                          <a:cs typeface="Times New Roman"/>
                        </a:rPr>
                        <a:t>KLPD</a:t>
                      </a:r>
                      <a:endParaRPr lang="en-US" sz="1600" dirty="0">
                        <a:effectLst/>
                        <a:latin typeface="Calibri"/>
                        <a:ea typeface="Calibri"/>
                        <a:cs typeface="Mangal"/>
                      </a:endParaRPr>
                    </a:p>
                  </a:txBody>
                  <a:tcPr marL="37521" marR="37521" marT="61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dirty="0">
                          <a:solidFill>
                            <a:srgbClr val="000000"/>
                          </a:solidFill>
                          <a:effectLst/>
                          <a:latin typeface="Calibri"/>
                          <a:ea typeface="Times New Roman"/>
                          <a:cs typeface="Times New Roman"/>
                        </a:rPr>
                        <a:t> </a:t>
                      </a:r>
                      <a:r>
                        <a:rPr lang="en-US" sz="1600" b="1" kern="1200" dirty="0" smtClean="0">
                          <a:solidFill>
                            <a:srgbClr val="000000"/>
                          </a:solidFill>
                          <a:effectLst/>
                          <a:latin typeface="Calibri"/>
                          <a:ea typeface="Times New Roman"/>
                          <a:cs typeface="Times New Roman"/>
                        </a:rPr>
                        <a:t>200</a:t>
                      </a:r>
                      <a:endParaRPr lang="en-US" sz="1600" dirty="0">
                        <a:effectLst/>
                        <a:latin typeface="Calibri"/>
                        <a:ea typeface="Calibri"/>
                        <a:cs typeface="Mangal"/>
                      </a:endParaRPr>
                    </a:p>
                  </a:txBody>
                  <a:tcPr marL="37521" marR="37521" marT="61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dirty="0" smtClean="0">
                          <a:solidFill>
                            <a:srgbClr val="000000"/>
                          </a:solidFill>
                          <a:effectLst/>
                          <a:latin typeface="Calibri"/>
                          <a:ea typeface="Times New Roman"/>
                          <a:cs typeface="Times New Roman"/>
                        </a:rPr>
                        <a:t>200</a:t>
                      </a:r>
                      <a:r>
                        <a:rPr lang="en-US" sz="1600" b="1" kern="1200" dirty="0">
                          <a:solidFill>
                            <a:srgbClr val="000000"/>
                          </a:solidFill>
                          <a:effectLst/>
                          <a:latin typeface="Calibri"/>
                          <a:ea typeface="Times New Roman"/>
                          <a:cs typeface="Times New Roman"/>
                        </a:rPr>
                        <a:t> </a:t>
                      </a:r>
                      <a:endParaRPr lang="en-US" sz="1600" dirty="0">
                        <a:effectLst/>
                        <a:latin typeface="Calibri"/>
                        <a:ea typeface="Calibri"/>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115">
                <a:tc>
                  <a:txBody>
                    <a:bodyPr/>
                    <a:lstStyle/>
                    <a:p>
                      <a:pPr marL="0" marR="0">
                        <a:lnSpc>
                          <a:spcPct val="115000"/>
                        </a:lnSpc>
                        <a:spcBef>
                          <a:spcPts val="0"/>
                        </a:spcBef>
                        <a:spcAft>
                          <a:spcPts val="0"/>
                        </a:spcAft>
                      </a:pPr>
                      <a:r>
                        <a:rPr lang="en-IN" sz="1600" b="1" kern="1200" dirty="0">
                          <a:solidFill>
                            <a:srgbClr val="000000"/>
                          </a:solidFill>
                          <a:effectLst/>
                          <a:latin typeface="Calibri"/>
                          <a:ea typeface="Times New Roman"/>
                          <a:cs typeface="Times New Roman"/>
                        </a:rPr>
                        <a:t>Ethanol Production </a:t>
                      </a:r>
                      <a:endParaRPr lang="en-US" sz="1600" dirty="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err="1">
                          <a:effectLst/>
                          <a:latin typeface="Calibri"/>
                          <a:ea typeface="Times New Roman"/>
                          <a:cs typeface="Arial"/>
                        </a:rPr>
                        <a:t>Lts</a:t>
                      </a:r>
                      <a:endParaRPr lang="en-US" sz="1600" dirty="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a:solidFill>
                            <a:srgbClr val="000000"/>
                          </a:solidFill>
                          <a:effectLst/>
                          <a:latin typeface="Calibri"/>
                          <a:ea typeface="Times New Roman"/>
                          <a:cs typeface="Times New Roman"/>
                        </a:rPr>
                        <a:t>204851</a:t>
                      </a:r>
                      <a:endParaRPr lang="en-US" sz="1600">
                        <a:effectLst/>
                        <a:latin typeface="Calibri"/>
                        <a:ea typeface="Calibri"/>
                        <a:cs typeface="Mangal"/>
                      </a:endParaRPr>
                    </a:p>
                  </a:txBody>
                  <a:tcPr marL="37521" marR="37521" marT="61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2011052.6</a:t>
                      </a:r>
                      <a:endParaRPr lang="en-US" sz="1600">
                        <a:effectLst/>
                        <a:latin typeface="Calibri"/>
                        <a:ea typeface="Calibri"/>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31">
                <a:tc>
                  <a:txBody>
                    <a:bodyPr/>
                    <a:lstStyle/>
                    <a:p>
                      <a:pPr marL="0" marR="0">
                        <a:lnSpc>
                          <a:spcPct val="115000"/>
                        </a:lnSpc>
                        <a:spcBef>
                          <a:spcPts val="0"/>
                        </a:spcBef>
                        <a:spcAft>
                          <a:spcPts val="0"/>
                        </a:spcAft>
                      </a:pPr>
                      <a:r>
                        <a:rPr lang="en-IN" sz="1600" b="1" kern="1200" dirty="0">
                          <a:solidFill>
                            <a:srgbClr val="000000"/>
                          </a:solidFill>
                          <a:effectLst/>
                          <a:latin typeface="Calibri"/>
                          <a:ea typeface="Times New Roman"/>
                          <a:cs typeface="Times New Roman"/>
                        </a:rPr>
                        <a:t>Molasses Consumption</a:t>
                      </a:r>
                      <a:endParaRPr lang="en-US" sz="1600" dirty="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err="1">
                          <a:solidFill>
                            <a:srgbClr val="000000"/>
                          </a:solidFill>
                          <a:effectLst/>
                          <a:latin typeface="Calibri"/>
                          <a:ea typeface="Times New Roman"/>
                          <a:cs typeface="Times New Roman"/>
                        </a:rPr>
                        <a:t>Qtls</a:t>
                      </a:r>
                      <a:endParaRPr lang="en-US" sz="1600" dirty="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a:solidFill>
                            <a:srgbClr val="000000"/>
                          </a:solidFill>
                          <a:effectLst/>
                          <a:latin typeface="Calibri"/>
                          <a:ea typeface="Times New Roman"/>
                          <a:cs typeface="Times New Roman"/>
                        </a:rPr>
                        <a:t>6600</a:t>
                      </a:r>
                      <a:endParaRPr lang="en-US" sz="1600">
                        <a:effectLst/>
                        <a:latin typeface="Calibri"/>
                        <a:ea typeface="Calibri"/>
                        <a:cs typeface="Mangal"/>
                      </a:endParaRPr>
                    </a:p>
                  </a:txBody>
                  <a:tcPr marL="37521" marR="37521" marT="61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90450</a:t>
                      </a:r>
                      <a:endParaRPr lang="en-US" sz="1600">
                        <a:effectLst/>
                        <a:latin typeface="Calibri"/>
                        <a:ea typeface="Calibri"/>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117">
                <a:tc>
                  <a:txBody>
                    <a:bodyPr/>
                    <a:lstStyle/>
                    <a:p>
                      <a:pPr marL="0" marR="0">
                        <a:lnSpc>
                          <a:spcPct val="115000"/>
                        </a:lnSpc>
                        <a:spcBef>
                          <a:spcPts val="0"/>
                        </a:spcBef>
                        <a:spcAft>
                          <a:spcPts val="0"/>
                        </a:spcAft>
                      </a:pPr>
                      <a:r>
                        <a:rPr lang="en-IN" sz="1600" b="1" kern="1200" dirty="0">
                          <a:solidFill>
                            <a:srgbClr val="000000"/>
                          </a:solidFill>
                          <a:effectLst/>
                          <a:latin typeface="Calibri"/>
                          <a:ea typeface="Times New Roman"/>
                          <a:cs typeface="Times New Roman"/>
                        </a:rPr>
                        <a:t>Wash Distilled</a:t>
                      </a:r>
                      <a:endParaRPr lang="en-US" sz="1600" dirty="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err="1">
                          <a:solidFill>
                            <a:srgbClr val="000000"/>
                          </a:solidFill>
                          <a:effectLst/>
                          <a:latin typeface="Calibri"/>
                          <a:ea typeface="Times New Roman"/>
                          <a:cs typeface="Times New Roman"/>
                        </a:rPr>
                        <a:t>Lts</a:t>
                      </a:r>
                      <a:endParaRPr lang="en-US" sz="1600" dirty="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a:ea typeface="Times New Roman"/>
                          <a:cs typeface="Arial"/>
                        </a:rPr>
                        <a:t>1757250</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25305000</a:t>
                      </a:r>
                      <a:endParaRPr lang="en-US" sz="160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106">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Wash Made</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err="1">
                          <a:solidFill>
                            <a:srgbClr val="000000"/>
                          </a:solidFill>
                          <a:effectLst/>
                          <a:latin typeface="Calibri"/>
                          <a:ea typeface="Times New Roman"/>
                          <a:cs typeface="Times New Roman"/>
                        </a:rPr>
                        <a:t>Lts</a:t>
                      </a:r>
                      <a:endParaRPr lang="en-US" sz="1600" dirty="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a:ea typeface="Times New Roman"/>
                          <a:cs typeface="Arial"/>
                        </a:rPr>
                        <a:t>1712167</a:t>
                      </a:r>
                      <a:endParaRPr lang="en-US" sz="1600" dirty="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25977000</a:t>
                      </a:r>
                      <a:endParaRPr lang="en-US" sz="160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31">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Molasses TRS</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a:solidFill>
                            <a:srgbClr val="000000"/>
                          </a:solidFill>
                          <a:effectLst/>
                          <a:latin typeface="Calibri"/>
                          <a:ea typeface="Times New Roman"/>
                          <a:cs typeface="Times New Roman"/>
                        </a:rPr>
                        <a:t>%</a:t>
                      </a:r>
                      <a:endParaRPr lang="en-US" sz="1600" dirty="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a:solidFill>
                            <a:srgbClr val="000000"/>
                          </a:solidFill>
                          <a:effectLst/>
                          <a:latin typeface="Calibri"/>
                          <a:ea typeface="Times New Roman"/>
                          <a:cs typeface="Times New Roman"/>
                        </a:rPr>
                        <a:t>58.91</a:t>
                      </a:r>
                      <a:endParaRPr lang="en-US" sz="1600" dirty="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48.11</a:t>
                      </a:r>
                      <a:endParaRPr lang="en-US" sz="160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31">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Fermentable Sugar</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a:solidFill>
                            <a:srgbClr val="000000"/>
                          </a:solidFill>
                          <a:effectLst/>
                          <a:latin typeface="Calibri"/>
                          <a:ea typeface="Times New Roman"/>
                          <a:cs typeface="Times New Roman"/>
                        </a:rPr>
                        <a:t>%</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a:solidFill>
                            <a:srgbClr val="000000"/>
                          </a:solidFill>
                          <a:effectLst/>
                          <a:latin typeface="Calibri"/>
                          <a:ea typeface="Times New Roman"/>
                          <a:cs typeface="Times New Roman"/>
                        </a:rPr>
                        <a:t>55.02</a:t>
                      </a:r>
                      <a:endParaRPr lang="en-US" sz="1600" dirty="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43.8</a:t>
                      </a:r>
                      <a:endParaRPr lang="en-US" sz="160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31">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Recovery </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a:ea typeface="Times New Roman"/>
                          <a:cs typeface="Arial"/>
                        </a:rPr>
                        <a:t>Lt/Qtl</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a:solidFill>
                            <a:srgbClr val="000000"/>
                          </a:solidFill>
                          <a:effectLst/>
                          <a:latin typeface="Calibri"/>
                          <a:ea typeface="Times New Roman"/>
                          <a:cs typeface="Times New Roman"/>
                        </a:rPr>
                        <a:t>30.96</a:t>
                      </a:r>
                      <a:endParaRPr lang="en-US" sz="1600" dirty="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23.8</a:t>
                      </a:r>
                      <a:endParaRPr lang="en-US" sz="160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31">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Fermentation Efficiency</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a:solidFill>
                            <a:srgbClr val="000000"/>
                          </a:solidFill>
                          <a:effectLst/>
                          <a:latin typeface="Calibri"/>
                          <a:ea typeface="Times New Roman"/>
                          <a:cs typeface="Times New Roman"/>
                        </a:rPr>
                        <a:t>%</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a:solidFill>
                            <a:srgbClr val="000000"/>
                          </a:solidFill>
                          <a:effectLst/>
                          <a:latin typeface="Calibri"/>
                          <a:ea typeface="Times New Roman"/>
                          <a:cs typeface="Times New Roman"/>
                        </a:rPr>
                        <a:t>88.47</a:t>
                      </a:r>
                      <a:endParaRPr lang="en-US" sz="1600" dirty="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85.9</a:t>
                      </a:r>
                      <a:endParaRPr lang="en-US" sz="160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31">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Distillation Efficiency</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a:solidFill>
                            <a:srgbClr val="000000"/>
                          </a:solidFill>
                          <a:effectLst/>
                          <a:latin typeface="Calibri"/>
                          <a:ea typeface="Times New Roman"/>
                          <a:cs typeface="Times New Roman"/>
                        </a:rPr>
                        <a:t>%</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a:solidFill>
                            <a:srgbClr val="000000"/>
                          </a:solidFill>
                          <a:effectLst/>
                          <a:latin typeface="Calibri"/>
                          <a:ea typeface="Times New Roman"/>
                          <a:cs typeface="Times New Roman"/>
                        </a:rPr>
                        <a:t>98.13</a:t>
                      </a:r>
                      <a:endParaRPr lang="en-US" sz="1600" dirty="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98.2</a:t>
                      </a:r>
                      <a:endParaRPr lang="en-US" sz="160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31">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Overall Efficiency</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a:solidFill>
                            <a:srgbClr val="000000"/>
                          </a:solidFill>
                          <a:effectLst/>
                          <a:latin typeface="Calibri"/>
                          <a:ea typeface="Times New Roman"/>
                          <a:cs typeface="Times New Roman"/>
                        </a:rPr>
                        <a:t>%</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a:solidFill>
                            <a:srgbClr val="000000"/>
                          </a:solidFill>
                          <a:effectLst/>
                          <a:latin typeface="Calibri"/>
                          <a:ea typeface="Times New Roman"/>
                          <a:cs typeface="Times New Roman"/>
                        </a:rPr>
                        <a:t>86.81</a:t>
                      </a:r>
                      <a:endParaRPr lang="en-US" sz="1600" dirty="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84.9</a:t>
                      </a:r>
                      <a:endParaRPr lang="en-US" sz="160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31">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Alcohol in wash</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a:solidFill>
                            <a:srgbClr val="000000"/>
                          </a:solidFill>
                          <a:effectLst/>
                          <a:latin typeface="Calibri"/>
                          <a:ea typeface="Times New Roman"/>
                          <a:cs typeface="Times New Roman"/>
                        </a:rPr>
                        <a:t>%</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a:solidFill>
                            <a:srgbClr val="000000"/>
                          </a:solidFill>
                          <a:effectLst/>
                          <a:latin typeface="Calibri"/>
                          <a:ea typeface="Times New Roman"/>
                          <a:cs typeface="Times New Roman"/>
                        </a:rPr>
                        <a:t>11.87</a:t>
                      </a:r>
                      <a:endParaRPr lang="en-US" sz="1600" dirty="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solidFill>
                            <a:srgbClr val="000000"/>
                          </a:solidFill>
                          <a:effectLst/>
                          <a:latin typeface="Calibri"/>
                          <a:ea typeface="Times New Roman"/>
                          <a:cs typeface="Times New Roman"/>
                        </a:rPr>
                        <a:t>8.47</a:t>
                      </a:r>
                      <a:endParaRPr lang="en-US" sz="1600" dirty="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31">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Steam Consumption</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a:solidFill>
                            <a:srgbClr val="000000"/>
                          </a:solidFill>
                          <a:effectLst/>
                          <a:latin typeface="Calibri"/>
                          <a:ea typeface="Times New Roman"/>
                          <a:cs typeface="Times New Roman"/>
                        </a:rPr>
                        <a:t>Kg/Lt</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a:ea typeface="Times New Roman"/>
                          <a:cs typeface="Arial"/>
                        </a:rPr>
                        <a:t>2.37</a:t>
                      </a:r>
                      <a:endParaRPr lang="en-US" sz="1600" dirty="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smtClean="0">
                          <a:solidFill>
                            <a:srgbClr val="000000"/>
                          </a:solidFill>
                          <a:effectLst/>
                          <a:latin typeface="Calibri"/>
                          <a:ea typeface="Times New Roman"/>
                          <a:cs typeface="Times New Roman"/>
                        </a:rPr>
                        <a:t>2.79</a:t>
                      </a:r>
                      <a:r>
                        <a:rPr lang="en-IN" sz="1600" b="1" kern="1200" dirty="0">
                          <a:solidFill>
                            <a:srgbClr val="000000"/>
                          </a:solidFill>
                          <a:effectLst/>
                          <a:latin typeface="Calibri"/>
                          <a:ea typeface="Times New Roman"/>
                          <a:cs typeface="Times New Roman"/>
                        </a:rPr>
                        <a:t> </a:t>
                      </a:r>
                      <a:endParaRPr lang="en-US" sz="1600" dirty="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31">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Power Consumption</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a:solidFill>
                            <a:srgbClr val="000000"/>
                          </a:solidFill>
                          <a:effectLst/>
                          <a:latin typeface="Calibri"/>
                          <a:ea typeface="Times New Roman"/>
                          <a:cs typeface="Times New Roman"/>
                        </a:rPr>
                        <a:t>kWH/Lt</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a:solidFill>
                            <a:srgbClr val="000000"/>
                          </a:solidFill>
                          <a:effectLst/>
                          <a:latin typeface="Calibri"/>
                          <a:ea typeface="Times New Roman"/>
                          <a:cs typeface="Times New Roman"/>
                        </a:rPr>
                        <a:t>0.15</a:t>
                      </a:r>
                      <a:endParaRPr lang="en-US" sz="1600" dirty="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effectLst/>
                          <a:latin typeface="Calibri"/>
                          <a:ea typeface="Times New Roman"/>
                          <a:cs typeface="Arial"/>
                        </a:rPr>
                        <a:t>0.16</a:t>
                      </a:r>
                      <a:r>
                        <a:rPr lang="en-US" sz="1600" b="1" dirty="0">
                          <a:effectLst/>
                          <a:latin typeface="Calibri"/>
                          <a:ea typeface="Times New Roman"/>
                          <a:cs typeface="Arial"/>
                        </a:rPr>
                        <a:t> </a:t>
                      </a:r>
                      <a:endParaRPr lang="en-US" sz="1600" dirty="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31">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Spent Wash Generation</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a:solidFill>
                            <a:srgbClr val="000000"/>
                          </a:solidFill>
                          <a:effectLst/>
                          <a:latin typeface="Calibri"/>
                          <a:ea typeface="Times New Roman"/>
                          <a:cs typeface="Times New Roman"/>
                        </a:rPr>
                        <a:t>%</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a:solidFill>
                            <a:srgbClr val="000000"/>
                          </a:solidFill>
                          <a:effectLst/>
                          <a:latin typeface="Calibri"/>
                          <a:ea typeface="Times New Roman"/>
                          <a:cs typeface="Times New Roman"/>
                        </a:rPr>
                        <a:t>6.32</a:t>
                      </a:r>
                      <a:endParaRPr lang="en-US" sz="1600" dirty="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smtClean="0">
                          <a:solidFill>
                            <a:srgbClr val="000000"/>
                          </a:solidFill>
                          <a:effectLst/>
                          <a:latin typeface="Calibri"/>
                          <a:ea typeface="Times New Roman"/>
                          <a:cs typeface="Times New Roman"/>
                        </a:rPr>
                        <a:t>9.19</a:t>
                      </a:r>
                      <a:r>
                        <a:rPr lang="en-IN" sz="1600" b="1" kern="1200" dirty="0">
                          <a:solidFill>
                            <a:srgbClr val="000000"/>
                          </a:solidFill>
                          <a:effectLst/>
                          <a:latin typeface="Calibri"/>
                          <a:ea typeface="Times New Roman"/>
                          <a:cs typeface="Times New Roman"/>
                        </a:rPr>
                        <a:t> </a:t>
                      </a:r>
                      <a:endParaRPr lang="en-US" sz="1600" dirty="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31">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Sugar loss </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a:solidFill>
                            <a:srgbClr val="000000"/>
                          </a:solidFill>
                          <a:effectLst/>
                          <a:latin typeface="Calibri"/>
                          <a:ea typeface="Times New Roman"/>
                          <a:cs typeface="Times New Roman"/>
                        </a:rPr>
                        <a:t>%</a:t>
                      </a:r>
                      <a:endParaRPr lang="en-US" sz="160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a:solidFill>
                            <a:srgbClr val="000000"/>
                          </a:solidFill>
                          <a:effectLst/>
                          <a:latin typeface="Calibri"/>
                          <a:ea typeface="Times New Roman"/>
                          <a:cs typeface="Times New Roman"/>
                        </a:rPr>
                        <a:t>1.52</a:t>
                      </a:r>
                      <a:endParaRPr lang="en-US" sz="1600" dirty="0">
                        <a:effectLst/>
                        <a:latin typeface="Calibri"/>
                        <a:ea typeface="Calibri"/>
                        <a:cs typeface="Mangal"/>
                      </a:endParaRPr>
                    </a:p>
                  </a:txBody>
                  <a:tcPr marL="37521" marR="37521" marT="61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a:solidFill>
                            <a:srgbClr val="000000"/>
                          </a:solidFill>
                          <a:effectLst/>
                          <a:latin typeface="Calibri"/>
                          <a:ea typeface="Times New Roman"/>
                          <a:cs typeface="Times New Roman"/>
                        </a:rPr>
                        <a:t> </a:t>
                      </a:r>
                      <a:endParaRPr lang="en-US" sz="1600" dirty="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Oval 1"/>
          <p:cNvSpPr>
            <a:spLocks noChangeArrowheads="1"/>
          </p:cNvSpPr>
          <p:nvPr/>
        </p:nvSpPr>
        <p:spPr bwMode="auto">
          <a:xfrm>
            <a:off x="0" y="31348"/>
            <a:ext cx="1407886" cy="1405565"/>
          </a:xfrm>
          <a:prstGeom prst="ellipse">
            <a:avLst/>
          </a:prstGeom>
          <a:blipFill dpi="0" rotWithShape="1">
            <a:blip r:embed="rId2" cstate="print"/>
            <a:srcRect/>
            <a:stretch>
              <a:fillRect/>
            </a:stretch>
          </a:blip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en-IN" dirty="0"/>
          </a:p>
        </p:txBody>
      </p:sp>
    </p:spTree>
    <p:extLst>
      <p:ext uri="{BB962C8B-B14F-4D97-AF65-F5344CB8AC3E}">
        <p14:creationId xmlns="" xmlns:p14="http://schemas.microsoft.com/office/powerpoint/2010/main" val="527845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 xmlns:p14="http://schemas.microsoft.com/office/powerpoint/2010/main" val="3079932263"/>
              </p:ext>
            </p:extLst>
          </p:nvPr>
        </p:nvGraphicFramePr>
        <p:xfrm>
          <a:off x="1583140" y="464023"/>
          <a:ext cx="9335069" cy="5888952"/>
        </p:xfrm>
        <a:graphic>
          <a:graphicData uri="http://schemas.openxmlformats.org/drawingml/2006/table">
            <a:tbl>
              <a:tblPr firstRow="1" firstCol="1" bandRow="1"/>
              <a:tblGrid>
                <a:gridCol w="2829435"/>
                <a:gridCol w="1565757"/>
                <a:gridCol w="2045650"/>
                <a:gridCol w="2894227"/>
              </a:tblGrid>
              <a:tr h="715718">
                <a:tc rowSpan="2">
                  <a:txBody>
                    <a:bodyPr/>
                    <a:lstStyle/>
                    <a:p>
                      <a:pPr marL="0" marR="0" algn="ctr">
                        <a:lnSpc>
                          <a:spcPct val="115000"/>
                        </a:lnSpc>
                        <a:spcBef>
                          <a:spcPts val="0"/>
                        </a:spcBef>
                        <a:spcAft>
                          <a:spcPts val="0"/>
                        </a:spcAft>
                      </a:pPr>
                      <a:r>
                        <a:rPr lang="en-IN" sz="1600" b="1" kern="1200" dirty="0">
                          <a:solidFill>
                            <a:srgbClr val="000000"/>
                          </a:solidFill>
                          <a:effectLst/>
                          <a:latin typeface="Calibri"/>
                          <a:ea typeface="Times New Roman"/>
                          <a:cs typeface="Times New Roman"/>
                        </a:rPr>
                        <a:t>Particulars</a:t>
                      </a:r>
                      <a:endParaRPr lang="en-US" sz="1600" dirty="0">
                        <a:effectLst/>
                        <a:latin typeface="Calibri"/>
                        <a:ea typeface="Calibri"/>
                        <a:cs typeface="Mangal"/>
                      </a:endParaRPr>
                    </a:p>
                  </a:txBody>
                  <a:tcPr marL="37460" marR="37460" marT="61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600" b="1" kern="1200" dirty="0">
                          <a:solidFill>
                            <a:srgbClr val="000000"/>
                          </a:solidFill>
                          <a:effectLst/>
                          <a:latin typeface="Calibri"/>
                          <a:ea typeface="Times New Roman"/>
                          <a:cs typeface="Times New Roman"/>
                        </a:rPr>
                        <a:t>Units</a:t>
                      </a:r>
                      <a:endParaRPr lang="en-US" sz="1600" dirty="0">
                        <a:effectLst/>
                        <a:latin typeface="Calibri"/>
                        <a:ea typeface="Calibri"/>
                        <a:cs typeface="Mangal"/>
                      </a:endParaRPr>
                    </a:p>
                  </a:txBody>
                  <a:tcPr marL="37460" marR="37460" marT="61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US" sz="1600" b="1" dirty="0">
                          <a:effectLst/>
                          <a:latin typeface="Calibri"/>
                          <a:ea typeface="Calibri"/>
                          <a:cs typeface="Mangal"/>
                        </a:rPr>
                        <a:t>SHRI DATTA SAKHAR KARKHANA </a:t>
                      </a:r>
                      <a:r>
                        <a:rPr lang="en-US" sz="1600" b="1" dirty="0" smtClean="0">
                          <a:effectLst/>
                          <a:latin typeface="Calibri"/>
                          <a:ea typeface="Calibri"/>
                          <a:cs typeface="Mangal"/>
                        </a:rPr>
                        <a:t>LTD,</a:t>
                      </a:r>
                      <a:endParaRPr lang="en-US" sz="1600" b="0" dirty="0">
                        <a:effectLst/>
                        <a:latin typeface="Calibri"/>
                        <a:ea typeface="Calibri"/>
                        <a:cs typeface="Mangal"/>
                      </a:endParaRPr>
                    </a:p>
                    <a:p>
                      <a:pPr marL="0" marR="0" algn="ctr">
                        <a:lnSpc>
                          <a:spcPct val="100000"/>
                        </a:lnSpc>
                        <a:spcBef>
                          <a:spcPts val="0"/>
                        </a:spcBef>
                        <a:spcAft>
                          <a:spcPts val="0"/>
                        </a:spcAft>
                      </a:pPr>
                      <a:r>
                        <a:rPr lang="en-US" sz="1600" b="1" dirty="0" smtClean="0">
                          <a:effectLst/>
                          <a:latin typeface="Calibri"/>
                          <a:ea typeface="Calibri"/>
                          <a:cs typeface="Mangal"/>
                        </a:rPr>
                        <a:t>A </a:t>
                      </a:r>
                      <a:r>
                        <a:rPr lang="en-US" sz="1600" b="1" dirty="0">
                          <a:effectLst/>
                          <a:latin typeface="Calibri"/>
                          <a:ea typeface="Calibri"/>
                          <a:cs typeface="Mangal"/>
                        </a:rPr>
                        <a:t>Unit of </a:t>
                      </a:r>
                      <a:r>
                        <a:rPr lang="en-US" sz="1600" b="1" dirty="0" err="1">
                          <a:effectLst/>
                          <a:latin typeface="Calibri"/>
                          <a:ea typeface="Calibri"/>
                          <a:cs typeface="Mangal"/>
                        </a:rPr>
                        <a:t>Dalmia</a:t>
                      </a:r>
                      <a:r>
                        <a:rPr lang="en-US" sz="1600" b="1" dirty="0">
                          <a:effectLst/>
                          <a:latin typeface="Calibri"/>
                          <a:ea typeface="Calibri"/>
                          <a:cs typeface="Mangal"/>
                        </a:rPr>
                        <a:t> Bharat Sugar and Industries Ltd </a:t>
                      </a:r>
                      <a:endParaRPr lang="en-US" sz="1600" dirty="0">
                        <a:effectLst/>
                        <a:latin typeface="Calibri"/>
                        <a:ea typeface="Calibri"/>
                        <a:cs typeface="Mangal"/>
                      </a:endParaRPr>
                    </a:p>
                    <a:p>
                      <a:pPr marL="0" marR="0" algn="ctr">
                        <a:lnSpc>
                          <a:spcPct val="100000"/>
                        </a:lnSpc>
                        <a:spcBef>
                          <a:spcPts val="0"/>
                        </a:spcBef>
                        <a:spcAft>
                          <a:spcPts val="0"/>
                        </a:spcAft>
                      </a:pPr>
                      <a:r>
                        <a:rPr lang="en-US" sz="1600" b="1" dirty="0">
                          <a:effectLst/>
                          <a:latin typeface="Calibri"/>
                          <a:ea typeface="Calibri"/>
                          <a:cs typeface="Mangal"/>
                        </a:rPr>
                        <a:t>Kolhapur ( Maharashtra )</a:t>
                      </a:r>
                      <a:endParaRPr lang="en-US" sz="1600" dirty="0">
                        <a:effectLst/>
                        <a:latin typeface="Calibri"/>
                        <a:ea typeface="Calibri"/>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80335">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b="1" kern="1200">
                          <a:solidFill>
                            <a:srgbClr val="000000"/>
                          </a:solidFill>
                          <a:effectLst/>
                          <a:latin typeface="Calibri"/>
                          <a:ea typeface="Times New Roman"/>
                          <a:cs typeface="Times New Roman"/>
                        </a:rPr>
                        <a:t>B-Heavy</a:t>
                      </a:r>
                      <a:endParaRPr lang="en-US" sz="1600">
                        <a:effectLst/>
                        <a:latin typeface="Calibri"/>
                        <a:ea typeface="Calibri"/>
                        <a:cs typeface="Mangal"/>
                      </a:endParaRPr>
                    </a:p>
                  </a:txBody>
                  <a:tcPr marL="37460" marR="37460" marT="61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a:solidFill>
                            <a:srgbClr val="000000"/>
                          </a:solidFill>
                          <a:effectLst/>
                          <a:latin typeface="Calibri"/>
                          <a:ea typeface="Times New Roman"/>
                          <a:cs typeface="Times New Roman"/>
                        </a:rPr>
                        <a:t>C-Heavy</a:t>
                      </a:r>
                      <a:endParaRPr lang="en-US" sz="1600">
                        <a:effectLst/>
                        <a:latin typeface="Calibri"/>
                        <a:ea typeface="Calibri"/>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35">
                <a:tc>
                  <a:txBody>
                    <a:bodyPr/>
                    <a:lstStyle/>
                    <a:p>
                      <a:pPr marL="0" marR="0">
                        <a:lnSpc>
                          <a:spcPct val="115000"/>
                        </a:lnSpc>
                        <a:spcBef>
                          <a:spcPts val="0"/>
                        </a:spcBef>
                        <a:spcAft>
                          <a:spcPts val="0"/>
                        </a:spcAft>
                      </a:pPr>
                      <a:r>
                        <a:rPr lang="en-IN" sz="1600" b="1" kern="1200" dirty="0">
                          <a:solidFill>
                            <a:srgbClr val="000000"/>
                          </a:solidFill>
                          <a:effectLst/>
                          <a:latin typeface="Calibri"/>
                          <a:ea typeface="Times New Roman"/>
                          <a:cs typeface="Times New Roman"/>
                        </a:rPr>
                        <a:t>Capacity</a:t>
                      </a:r>
                      <a:endParaRPr lang="en-US" sz="1600" dirty="0">
                        <a:effectLst/>
                        <a:latin typeface="Calibri"/>
                        <a:ea typeface="Calibri"/>
                        <a:cs typeface="Mangal"/>
                      </a:endParaRPr>
                    </a:p>
                  </a:txBody>
                  <a:tcPr marL="37460" marR="37460" marT="61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dirty="0">
                          <a:solidFill>
                            <a:srgbClr val="000000"/>
                          </a:solidFill>
                          <a:effectLst/>
                          <a:latin typeface="Calibri"/>
                          <a:ea typeface="Times New Roman"/>
                          <a:cs typeface="Times New Roman"/>
                        </a:rPr>
                        <a:t>KLPD</a:t>
                      </a:r>
                      <a:endParaRPr lang="en-US" sz="1600" dirty="0">
                        <a:effectLst/>
                        <a:latin typeface="Calibri"/>
                        <a:ea typeface="Calibri"/>
                        <a:cs typeface="Mangal"/>
                      </a:endParaRPr>
                    </a:p>
                  </a:txBody>
                  <a:tcPr marL="37460" marR="37460" marT="61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a:solidFill>
                            <a:srgbClr val="000000"/>
                          </a:solidFill>
                          <a:effectLst/>
                          <a:latin typeface="Calibri"/>
                          <a:ea typeface="Times New Roman"/>
                          <a:cs typeface="Times New Roman"/>
                        </a:rPr>
                        <a:t>60</a:t>
                      </a:r>
                      <a:endParaRPr lang="en-US" sz="1600">
                        <a:effectLst/>
                        <a:latin typeface="Calibri"/>
                        <a:ea typeface="Calibri"/>
                        <a:cs typeface="Mangal"/>
                      </a:endParaRPr>
                    </a:p>
                  </a:txBody>
                  <a:tcPr marL="37460" marR="37460" marT="61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a:solidFill>
                            <a:srgbClr val="000000"/>
                          </a:solidFill>
                          <a:effectLst/>
                          <a:latin typeface="Calibri"/>
                          <a:ea typeface="Times New Roman"/>
                          <a:cs typeface="Times New Roman"/>
                        </a:rPr>
                        <a:t>60</a:t>
                      </a:r>
                      <a:endParaRPr lang="en-US" sz="1600">
                        <a:effectLst/>
                        <a:latin typeface="Calibri"/>
                        <a:ea typeface="Calibri"/>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35">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Ethanol Production </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a:solidFill>
                            <a:srgbClr val="000000"/>
                          </a:solidFill>
                          <a:effectLst/>
                          <a:latin typeface="Calibri"/>
                          <a:ea typeface="Times New Roman"/>
                          <a:cs typeface="Times New Roman"/>
                        </a:rPr>
                        <a:t>Litre</a:t>
                      </a:r>
                      <a:endParaRPr lang="en-US" sz="1600">
                        <a:effectLst/>
                        <a:latin typeface="Calibri"/>
                        <a:ea typeface="Calibri"/>
                        <a:cs typeface="Mangal"/>
                      </a:endParaRPr>
                    </a:p>
                  </a:txBody>
                  <a:tcPr marL="37460" marR="37460" marT="61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55767</a:t>
                      </a:r>
                      <a:endParaRPr lang="en-US" sz="1600" dirty="0">
                        <a:effectLst/>
                        <a:latin typeface="Calibri"/>
                        <a:ea typeface="Calibri"/>
                        <a:cs typeface="Mangal"/>
                      </a:endParaRPr>
                    </a:p>
                  </a:txBody>
                  <a:tcPr marL="37460" marR="37460" marT="61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48118</a:t>
                      </a:r>
                      <a:endParaRPr lang="en-US" sz="1600">
                        <a:effectLst/>
                        <a:latin typeface="Calibri"/>
                        <a:ea typeface="Calibri"/>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35">
                <a:tc>
                  <a:txBody>
                    <a:bodyPr/>
                    <a:lstStyle/>
                    <a:p>
                      <a:pPr marL="0" marR="0">
                        <a:lnSpc>
                          <a:spcPct val="115000"/>
                        </a:lnSpc>
                        <a:spcBef>
                          <a:spcPts val="0"/>
                        </a:spcBef>
                        <a:spcAft>
                          <a:spcPts val="0"/>
                        </a:spcAft>
                      </a:pPr>
                      <a:r>
                        <a:rPr lang="en-IN" sz="1600" b="1" kern="1200" dirty="0">
                          <a:solidFill>
                            <a:srgbClr val="000000"/>
                          </a:solidFill>
                          <a:effectLst/>
                          <a:latin typeface="Calibri"/>
                          <a:ea typeface="Times New Roman"/>
                          <a:cs typeface="Times New Roman"/>
                        </a:rPr>
                        <a:t>RS produce</a:t>
                      </a:r>
                      <a:endParaRPr lang="en-US" sz="1600" dirty="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a:solidFill>
                            <a:srgbClr val="000000"/>
                          </a:solidFill>
                          <a:effectLst/>
                          <a:latin typeface="Calibri"/>
                          <a:ea typeface="Times New Roman"/>
                          <a:cs typeface="Times New Roman"/>
                        </a:rPr>
                        <a:t>Litre</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  3405.78</a:t>
                      </a:r>
                      <a:endParaRPr lang="en-US" sz="1600" dirty="0">
                        <a:effectLst/>
                        <a:latin typeface="Calibri"/>
                        <a:ea typeface="Calibri"/>
                        <a:cs typeface="Mangal"/>
                      </a:endParaRPr>
                    </a:p>
                  </a:txBody>
                  <a:tcPr marL="37460" marR="37460" marT="61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a:solidFill>
                            <a:srgbClr val="000000"/>
                          </a:solidFill>
                          <a:effectLst/>
                          <a:latin typeface="Calibri"/>
                          <a:ea typeface="Times New Roman"/>
                          <a:cs typeface="Times New Roman"/>
                        </a:rPr>
                        <a:t>-</a:t>
                      </a:r>
                      <a:endParaRPr lang="en-US" sz="1600">
                        <a:effectLst/>
                        <a:latin typeface="Calibri"/>
                        <a:ea typeface="Calibri"/>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35">
                <a:tc>
                  <a:txBody>
                    <a:bodyPr/>
                    <a:lstStyle/>
                    <a:p>
                      <a:pPr marL="0" marR="0">
                        <a:lnSpc>
                          <a:spcPct val="115000"/>
                        </a:lnSpc>
                        <a:spcBef>
                          <a:spcPts val="0"/>
                        </a:spcBef>
                        <a:spcAft>
                          <a:spcPts val="0"/>
                        </a:spcAft>
                      </a:pPr>
                      <a:r>
                        <a:rPr lang="en-IN" sz="1600" b="1" kern="1200" dirty="0">
                          <a:solidFill>
                            <a:srgbClr val="000000"/>
                          </a:solidFill>
                          <a:effectLst/>
                          <a:latin typeface="Calibri"/>
                          <a:ea typeface="Times New Roman"/>
                          <a:cs typeface="Times New Roman"/>
                        </a:rPr>
                        <a:t>Molasses Consumption</a:t>
                      </a:r>
                      <a:endParaRPr lang="en-US" sz="1600" dirty="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a:solidFill>
                            <a:srgbClr val="000000"/>
                          </a:solidFill>
                          <a:effectLst/>
                          <a:latin typeface="Calibri"/>
                          <a:ea typeface="Times New Roman"/>
                          <a:cs typeface="Times New Roman"/>
                        </a:rPr>
                        <a:t>Qtls</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184.5</a:t>
                      </a:r>
                      <a:endParaRPr lang="en-US" sz="1600">
                        <a:effectLst/>
                        <a:latin typeface="Calibri"/>
                        <a:ea typeface="Calibri"/>
                        <a:cs typeface="Mangal"/>
                      </a:endParaRPr>
                    </a:p>
                  </a:txBody>
                  <a:tcPr marL="37460" marR="37460" marT="61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194.4</a:t>
                      </a:r>
                      <a:endParaRPr lang="en-US" sz="1600" dirty="0">
                        <a:effectLst/>
                        <a:latin typeface="Calibri"/>
                        <a:ea typeface="Calibri"/>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35">
                <a:tc>
                  <a:txBody>
                    <a:bodyPr/>
                    <a:lstStyle/>
                    <a:p>
                      <a:pPr marL="0" marR="0">
                        <a:lnSpc>
                          <a:spcPct val="115000"/>
                        </a:lnSpc>
                        <a:spcBef>
                          <a:spcPts val="0"/>
                        </a:spcBef>
                        <a:spcAft>
                          <a:spcPts val="0"/>
                        </a:spcAft>
                      </a:pPr>
                      <a:r>
                        <a:rPr lang="en-IN" sz="1600" b="1" kern="1200" dirty="0">
                          <a:solidFill>
                            <a:srgbClr val="000000"/>
                          </a:solidFill>
                          <a:effectLst/>
                          <a:latin typeface="Calibri"/>
                          <a:ea typeface="Times New Roman"/>
                          <a:cs typeface="Times New Roman"/>
                        </a:rPr>
                        <a:t>Wash Distilled</a:t>
                      </a:r>
                      <a:endParaRPr lang="en-US" sz="1600" dirty="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err="1">
                          <a:solidFill>
                            <a:srgbClr val="000000"/>
                          </a:solidFill>
                          <a:effectLst/>
                          <a:latin typeface="Calibri"/>
                          <a:ea typeface="Times New Roman"/>
                          <a:cs typeface="Times New Roman"/>
                        </a:rPr>
                        <a:t>Lts</a:t>
                      </a:r>
                      <a:endParaRPr lang="en-US" sz="1600" dirty="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487527</a:t>
                      </a:r>
                      <a:endParaRPr lang="en-US" sz="1600" dirty="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441653</a:t>
                      </a:r>
                      <a:endParaRPr lang="en-US" sz="1600" dirty="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35">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Wash Made</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err="1">
                          <a:solidFill>
                            <a:srgbClr val="000000"/>
                          </a:solidFill>
                          <a:effectLst/>
                          <a:latin typeface="Calibri"/>
                          <a:ea typeface="Times New Roman"/>
                          <a:cs typeface="Times New Roman"/>
                        </a:rPr>
                        <a:t>Lts</a:t>
                      </a:r>
                      <a:endParaRPr lang="en-US" sz="1600" dirty="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500292</a:t>
                      </a:r>
                      <a:endParaRPr lang="en-US" sz="1600" dirty="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447850</a:t>
                      </a:r>
                      <a:endParaRPr lang="en-US" sz="1600" dirty="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35">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Molasses TRS</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a:solidFill>
                            <a:srgbClr val="000000"/>
                          </a:solidFill>
                          <a:effectLst/>
                          <a:latin typeface="Calibri"/>
                          <a:ea typeface="Times New Roman"/>
                          <a:cs typeface="Times New Roman"/>
                        </a:rPr>
                        <a:t>%</a:t>
                      </a:r>
                      <a:endParaRPr lang="en-US" sz="1600" dirty="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59.65</a:t>
                      </a:r>
                      <a:endParaRPr lang="en-US" sz="1600" dirty="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48.82</a:t>
                      </a:r>
                      <a:endParaRPr lang="en-US" sz="1600" dirty="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35">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Fermentable Sugar</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a:solidFill>
                            <a:srgbClr val="000000"/>
                          </a:solidFill>
                          <a:effectLst/>
                          <a:latin typeface="Calibri"/>
                          <a:ea typeface="Times New Roman"/>
                          <a:cs typeface="Times New Roman"/>
                        </a:rPr>
                        <a:t>%</a:t>
                      </a:r>
                      <a:endParaRPr lang="en-US" sz="1600" dirty="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55.96</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43.32</a:t>
                      </a:r>
                      <a:endParaRPr lang="en-US" sz="160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35">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Recovery </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a:ea typeface="Times New Roman"/>
                          <a:cs typeface="Arial"/>
                        </a:rPr>
                        <a:t>Lt/Qtl</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32.07</a:t>
                      </a:r>
                      <a:endParaRPr lang="en-US" sz="1600" dirty="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24.76</a:t>
                      </a:r>
                      <a:endParaRPr lang="en-US" sz="1600" dirty="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35">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Fermentation Efficiency</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a:solidFill>
                            <a:srgbClr val="000000"/>
                          </a:solidFill>
                          <a:effectLst/>
                          <a:latin typeface="Calibri"/>
                          <a:ea typeface="Times New Roman"/>
                          <a:cs typeface="Times New Roman"/>
                        </a:rPr>
                        <a:t>%</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90.25</a:t>
                      </a:r>
                      <a:endParaRPr lang="en-US" sz="1600" dirty="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89.99</a:t>
                      </a:r>
                      <a:endParaRPr lang="en-US" sz="1600" dirty="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35">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Distillation Efficiency</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a:solidFill>
                            <a:srgbClr val="000000"/>
                          </a:solidFill>
                          <a:effectLst/>
                          <a:latin typeface="Calibri"/>
                          <a:ea typeface="Times New Roman"/>
                          <a:cs typeface="Times New Roman"/>
                        </a:rPr>
                        <a:t>%</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98.53</a:t>
                      </a:r>
                      <a:endParaRPr lang="en-US" sz="1600" dirty="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98.50</a:t>
                      </a:r>
                      <a:endParaRPr lang="en-US" sz="1600" dirty="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35">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Overall Efficiency</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a:solidFill>
                            <a:srgbClr val="000000"/>
                          </a:solidFill>
                          <a:effectLst/>
                          <a:latin typeface="Calibri"/>
                          <a:ea typeface="Times New Roman"/>
                          <a:cs typeface="Times New Roman"/>
                        </a:rPr>
                        <a:t>%</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88.92</a:t>
                      </a:r>
                      <a:endParaRPr lang="en-US" sz="1600" dirty="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88.65</a:t>
                      </a:r>
                      <a:endParaRPr lang="en-US" sz="160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35">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Alcohol in wash</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a:solidFill>
                            <a:srgbClr val="000000"/>
                          </a:solidFill>
                          <a:effectLst/>
                          <a:latin typeface="Calibri"/>
                          <a:ea typeface="Times New Roman"/>
                          <a:cs typeface="Times New Roman"/>
                        </a:rPr>
                        <a:t>%</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12.31</a:t>
                      </a:r>
                      <a:endParaRPr lang="en-US" sz="1600" dirty="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11.05</a:t>
                      </a:r>
                      <a:endParaRPr lang="en-US" sz="160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35">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Steam Consumption</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a:solidFill>
                            <a:srgbClr val="000000"/>
                          </a:solidFill>
                          <a:effectLst/>
                          <a:latin typeface="Calibri"/>
                          <a:ea typeface="Times New Roman"/>
                          <a:cs typeface="Times New Roman"/>
                        </a:rPr>
                        <a:t>Kg/Lt</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3.87</a:t>
                      </a:r>
                      <a:endParaRPr lang="en-US" sz="1600" dirty="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5.21</a:t>
                      </a:r>
                      <a:endParaRPr lang="en-US" sz="1600" dirty="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35">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Power Consumption</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a:solidFill>
                            <a:srgbClr val="000000"/>
                          </a:solidFill>
                          <a:effectLst/>
                          <a:latin typeface="Calibri"/>
                          <a:ea typeface="Times New Roman"/>
                          <a:cs typeface="Times New Roman"/>
                        </a:rPr>
                        <a:t>kWH/Lt</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a:ea typeface="Times New Roman"/>
                          <a:cs typeface="Times New Roman"/>
                        </a:rPr>
                        <a:t>0.314</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a:ea typeface="Times New Roman"/>
                          <a:cs typeface="Times New Roman"/>
                        </a:rPr>
                        <a:t>0.352</a:t>
                      </a:r>
                      <a:endParaRPr lang="en-US" sz="1600" dirty="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35">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Spent Wash Generation</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a:ea typeface="Times New Roman"/>
                          <a:cs typeface="Arial"/>
                        </a:rPr>
                        <a:t>  </a:t>
                      </a:r>
                      <a:r>
                        <a:rPr lang="en-US" sz="1600" b="1" dirty="0" err="1" smtClean="0">
                          <a:effectLst/>
                          <a:latin typeface="Calibri"/>
                          <a:ea typeface="Times New Roman"/>
                          <a:cs typeface="Arial"/>
                        </a:rPr>
                        <a:t>lts</a:t>
                      </a:r>
                      <a:r>
                        <a:rPr lang="en-US" sz="1600" b="1" dirty="0" smtClean="0">
                          <a:effectLst/>
                          <a:latin typeface="Calibri"/>
                          <a:ea typeface="Times New Roman"/>
                          <a:cs typeface="Arial"/>
                        </a:rPr>
                        <a:t>/</a:t>
                      </a:r>
                      <a:r>
                        <a:rPr lang="en-US" sz="1600" b="1" dirty="0" err="1" smtClean="0">
                          <a:effectLst/>
                          <a:latin typeface="Calibri"/>
                          <a:ea typeface="Times New Roman"/>
                          <a:cs typeface="Arial"/>
                        </a:rPr>
                        <a:t>lts</a:t>
                      </a:r>
                      <a:endParaRPr lang="en-US" sz="1600" dirty="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a:solidFill>
                            <a:srgbClr val="000000"/>
                          </a:solidFill>
                          <a:effectLst/>
                          <a:latin typeface="Calibri"/>
                          <a:ea typeface="Times New Roman"/>
                          <a:cs typeface="Times New Roman"/>
                        </a:rPr>
                        <a:t>6.3</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a:solidFill>
                            <a:srgbClr val="000000"/>
                          </a:solidFill>
                          <a:effectLst/>
                          <a:latin typeface="Calibri"/>
                          <a:ea typeface="Times New Roman"/>
                          <a:cs typeface="Times New Roman"/>
                        </a:rPr>
                        <a:t>6.8</a:t>
                      </a:r>
                      <a:endParaRPr lang="en-US" sz="1600" dirty="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35">
                <a:tc>
                  <a:txBody>
                    <a:bodyPr/>
                    <a:lstStyle/>
                    <a:p>
                      <a:pPr marL="0" marR="0">
                        <a:lnSpc>
                          <a:spcPct val="115000"/>
                        </a:lnSpc>
                        <a:spcBef>
                          <a:spcPts val="0"/>
                        </a:spcBef>
                        <a:spcAft>
                          <a:spcPts val="0"/>
                        </a:spcAft>
                      </a:pPr>
                      <a:r>
                        <a:rPr lang="en-IN" sz="1600" b="1" kern="1200">
                          <a:solidFill>
                            <a:srgbClr val="000000"/>
                          </a:solidFill>
                          <a:effectLst/>
                          <a:latin typeface="Calibri"/>
                          <a:ea typeface="Times New Roman"/>
                          <a:cs typeface="Times New Roman"/>
                        </a:rPr>
                        <a:t>Sugar loss </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a:solidFill>
                            <a:srgbClr val="000000"/>
                          </a:solidFill>
                          <a:effectLst/>
                          <a:latin typeface="Calibri"/>
                          <a:ea typeface="Times New Roman"/>
                          <a:cs typeface="Times New Roman"/>
                        </a:rPr>
                        <a:t>%</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a:solidFill>
                            <a:srgbClr val="000000"/>
                          </a:solidFill>
                          <a:effectLst/>
                          <a:latin typeface="Calibri"/>
                          <a:ea typeface="Times New Roman"/>
                          <a:cs typeface="Times New Roman"/>
                        </a:rPr>
                        <a:t>0.95</a:t>
                      </a:r>
                      <a:endParaRPr lang="en-US" sz="1600">
                        <a:effectLst/>
                        <a:latin typeface="Calibri"/>
                        <a:ea typeface="Calibri"/>
                        <a:cs typeface="Mangal"/>
                      </a:endParaRPr>
                    </a:p>
                  </a:txBody>
                  <a:tcPr marL="37460" marR="37460"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600" b="1" kern="1200" dirty="0">
                          <a:solidFill>
                            <a:srgbClr val="000000"/>
                          </a:solidFill>
                          <a:effectLst/>
                          <a:latin typeface="Calibri"/>
                          <a:ea typeface="Times New Roman"/>
                          <a:cs typeface="Times New Roman"/>
                        </a:rPr>
                        <a:t> </a:t>
                      </a:r>
                      <a:endParaRPr lang="en-US" sz="1600" dirty="0">
                        <a:effectLst/>
                        <a:latin typeface="Calibri"/>
                        <a:ea typeface="Calibri"/>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Oval 1"/>
          <p:cNvSpPr>
            <a:spLocks noChangeArrowheads="1"/>
          </p:cNvSpPr>
          <p:nvPr/>
        </p:nvSpPr>
        <p:spPr bwMode="auto">
          <a:xfrm>
            <a:off x="0" y="31348"/>
            <a:ext cx="1407886" cy="1405565"/>
          </a:xfrm>
          <a:prstGeom prst="ellipse">
            <a:avLst/>
          </a:prstGeom>
          <a:blipFill dpi="0" rotWithShape="1">
            <a:blip r:embed="rId2" cstate="print"/>
            <a:srcRect/>
            <a:stretch>
              <a:fillRect/>
            </a:stretch>
          </a:blip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en-IN" dirty="0"/>
          </a:p>
        </p:txBody>
      </p:sp>
    </p:spTree>
    <p:extLst>
      <p:ext uri="{BB962C8B-B14F-4D97-AF65-F5344CB8AC3E}">
        <p14:creationId xmlns="" xmlns:p14="http://schemas.microsoft.com/office/powerpoint/2010/main" val="2124803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951" y="516416"/>
            <a:ext cx="2352735" cy="750714"/>
          </a:xfrm>
          <a:solidFill>
            <a:srgbClr val="92D050"/>
          </a:solidFill>
        </p:spPr>
        <p:txBody>
          <a:bodyPr>
            <a:noAutofit/>
          </a:bodyPr>
          <a:lstStyle/>
          <a:p>
            <a:r>
              <a:rPr lang="en-IN" sz="3200" b="1" dirty="0" smtClean="0"/>
              <a:t>Background</a:t>
            </a:r>
            <a:endParaRPr lang="en-IN" sz="3200" b="1" dirty="0"/>
          </a:p>
        </p:txBody>
      </p:sp>
      <p:sp>
        <p:nvSpPr>
          <p:cNvPr id="3" name="Content Placeholder 2"/>
          <p:cNvSpPr>
            <a:spLocks noGrp="1"/>
          </p:cNvSpPr>
          <p:nvPr>
            <p:ph idx="1"/>
          </p:nvPr>
        </p:nvSpPr>
        <p:spPr>
          <a:xfrm>
            <a:off x="1465726" y="1370694"/>
            <a:ext cx="9695543" cy="4584713"/>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algn="just">
              <a:buNone/>
            </a:pPr>
            <a:r>
              <a:rPr lang="en-IN" b="1" dirty="0">
                <a:solidFill>
                  <a:srgbClr val="C00000"/>
                </a:solidFill>
              </a:rPr>
              <a:t>	</a:t>
            </a:r>
            <a:r>
              <a:rPr lang="en-US" sz="3200" dirty="0">
                <a:solidFill>
                  <a:srgbClr val="FF0000"/>
                </a:solidFill>
              </a:rPr>
              <a:t>Ethanol </a:t>
            </a:r>
            <a:r>
              <a:rPr lang="en-US" sz="3200" dirty="0" smtClean="0">
                <a:solidFill>
                  <a:srgbClr val="FF0000"/>
                </a:solidFill>
              </a:rPr>
              <a:t>Blending </a:t>
            </a:r>
            <a:r>
              <a:rPr lang="en-US" sz="3200" dirty="0">
                <a:solidFill>
                  <a:srgbClr val="FF0000"/>
                </a:solidFill>
              </a:rPr>
              <a:t>Petrol Programme (EBP) was launched by the Government in 2003 on pilot </a:t>
            </a:r>
            <a:r>
              <a:rPr lang="en-US" sz="3200" dirty="0" smtClean="0">
                <a:solidFill>
                  <a:srgbClr val="FF0000"/>
                </a:solidFill>
              </a:rPr>
              <a:t>basis in some states.</a:t>
            </a:r>
          </a:p>
          <a:p>
            <a:pPr algn="just">
              <a:buNone/>
            </a:pPr>
            <a:r>
              <a:rPr lang="en-US" sz="3200" dirty="0" smtClean="0">
                <a:solidFill>
                  <a:srgbClr val="FF0000"/>
                </a:solidFill>
              </a:rPr>
              <a:t>   </a:t>
            </a:r>
            <a:r>
              <a:rPr lang="en-US" sz="3200" dirty="0" smtClean="0">
                <a:solidFill>
                  <a:srgbClr val="008000"/>
                </a:solidFill>
              </a:rPr>
              <a:t>Subsequently </a:t>
            </a:r>
            <a:r>
              <a:rPr lang="en-US" sz="3200" dirty="0">
                <a:solidFill>
                  <a:srgbClr val="008000"/>
                </a:solidFill>
              </a:rPr>
              <a:t>extended to the Notified 21 States and 4 Union-Territories to promote the use of alternative and environment friendly fuels. </a:t>
            </a:r>
            <a:endParaRPr lang="en-US" sz="3200" dirty="0" smtClean="0">
              <a:solidFill>
                <a:srgbClr val="008000"/>
              </a:solidFill>
            </a:endParaRPr>
          </a:p>
          <a:p>
            <a:pPr algn="just">
              <a:buNone/>
            </a:pPr>
            <a:r>
              <a:rPr lang="en-US" sz="3200" dirty="0">
                <a:solidFill>
                  <a:srgbClr val="FF0000"/>
                </a:solidFill>
              </a:rPr>
              <a:t>	</a:t>
            </a:r>
            <a:r>
              <a:rPr lang="en-US" sz="3200" dirty="0" smtClean="0">
                <a:solidFill>
                  <a:srgbClr val="FF0000"/>
                </a:solidFill>
              </a:rPr>
              <a:t>This </a:t>
            </a:r>
            <a:r>
              <a:rPr lang="en-US" sz="3200" dirty="0">
                <a:solidFill>
                  <a:srgbClr val="FF0000"/>
                </a:solidFill>
              </a:rPr>
              <a:t>intervention also seeks to reduce import dependence for energy requirements and give boost to agriculture sector. </a:t>
            </a:r>
            <a:endParaRPr lang="en-US" sz="3200" dirty="0" smtClean="0">
              <a:solidFill>
                <a:srgbClr val="FF0000"/>
              </a:solidFill>
            </a:endParaRPr>
          </a:p>
          <a:p>
            <a:pPr algn="just">
              <a:buNone/>
            </a:pPr>
            <a:r>
              <a:rPr lang="en-US" sz="3200" dirty="0">
                <a:solidFill>
                  <a:srgbClr val="FF0000"/>
                </a:solidFill>
              </a:rPr>
              <a:t>	</a:t>
            </a:r>
            <a:endParaRPr lang="en-IN" sz="3200" b="1" dirty="0">
              <a:solidFill>
                <a:srgbClr val="00B050"/>
              </a:solidFill>
            </a:endParaRPr>
          </a:p>
        </p:txBody>
      </p:sp>
      <p:sp>
        <p:nvSpPr>
          <p:cNvPr id="5" name="Oval 1"/>
          <p:cNvSpPr>
            <a:spLocks noChangeArrowheads="1"/>
          </p:cNvSpPr>
          <p:nvPr/>
        </p:nvSpPr>
        <p:spPr bwMode="auto">
          <a:xfrm>
            <a:off x="0" y="31348"/>
            <a:ext cx="1611086" cy="1639595"/>
          </a:xfrm>
          <a:prstGeom prst="ellipse">
            <a:avLst/>
          </a:prstGeom>
          <a:blipFill dpi="0" rotWithShape="1">
            <a:blip r:embed="rId2" cstate="print"/>
            <a:srcRect/>
            <a:stretch>
              <a:fillRect/>
            </a:stretch>
          </a:blip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en-IN" dirty="0"/>
          </a:p>
        </p:txBody>
      </p:sp>
    </p:spTree>
    <p:extLst>
      <p:ext uri="{BB962C8B-B14F-4D97-AF65-F5344CB8AC3E}">
        <p14:creationId xmlns="" xmlns:p14="http://schemas.microsoft.com/office/powerpoint/2010/main" val="127937563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2673" y="358773"/>
            <a:ext cx="6096001" cy="750714"/>
          </a:xfrm>
          <a:solidFill>
            <a:srgbClr val="92D050"/>
          </a:solidFill>
        </p:spPr>
        <p:txBody>
          <a:bodyPr>
            <a:noAutofit/>
          </a:bodyPr>
          <a:lstStyle/>
          <a:p>
            <a:r>
              <a:rPr lang="en-IN" sz="5400" b="1" dirty="0" smtClean="0"/>
              <a:t>Conclusion</a:t>
            </a:r>
            <a:endParaRPr lang="en-IN" sz="5400" b="1" dirty="0"/>
          </a:p>
        </p:txBody>
      </p:sp>
      <p:sp>
        <p:nvSpPr>
          <p:cNvPr id="5" name="Oval 1"/>
          <p:cNvSpPr>
            <a:spLocks noChangeArrowheads="1"/>
          </p:cNvSpPr>
          <p:nvPr/>
        </p:nvSpPr>
        <p:spPr bwMode="auto">
          <a:xfrm>
            <a:off x="0" y="31348"/>
            <a:ext cx="1407886" cy="1405565"/>
          </a:xfrm>
          <a:prstGeom prst="ellipse">
            <a:avLst/>
          </a:prstGeom>
          <a:blipFill dpi="0" rotWithShape="1">
            <a:blip r:embed="rId2" cstate="print"/>
            <a:srcRect/>
            <a:stretch>
              <a:fillRect/>
            </a:stretch>
          </a:blip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en-IN" dirty="0"/>
          </a:p>
        </p:txBody>
      </p:sp>
      <p:sp>
        <p:nvSpPr>
          <p:cNvPr id="3" name="Rectangle 2"/>
          <p:cNvSpPr/>
          <p:nvPr/>
        </p:nvSpPr>
        <p:spPr>
          <a:xfrm>
            <a:off x="1407886" y="1140561"/>
            <a:ext cx="10070822" cy="522957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742950" marR="0" lvl="1" indent="-285750" algn="just">
              <a:lnSpc>
                <a:spcPct val="107000"/>
              </a:lnSpc>
              <a:spcBef>
                <a:spcPts val="0"/>
              </a:spcBef>
              <a:spcAft>
                <a:spcPts val="0"/>
              </a:spcAft>
              <a:buFont typeface="+mj-lt"/>
              <a:buAutoNum type="arabicPeriod"/>
            </a:pPr>
            <a:r>
              <a:rPr lang="en-US" sz="2400" b="1" dirty="0" smtClean="0">
                <a:solidFill>
                  <a:srgbClr val="00B050"/>
                </a:solidFill>
                <a:latin typeface="Arial" panose="020B0604020202020204" pitchFamily="34" charset="0"/>
                <a:ea typeface="Calibri" panose="020F0502020204030204" pitchFamily="34" charset="0"/>
                <a:cs typeface="Mangal" panose="02040503050203030202" pitchFamily="18" charset="0"/>
              </a:rPr>
              <a:t>Diversion of B-</a:t>
            </a:r>
            <a:r>
              <a:rPr lang="en-US" sz="2400" b="1" dirty="0" err="1" smtClean="0">
                <a:solidFill>
                  <a:srgbClr val="00B050"/>
                </a:solidFill>
                <a:latin typeface="Arial" panose="020B0604020202020204" pitchFamily="34" charset="0"/>
                <a:ea typeface="Calibri" panose="020F0502020204030204" pitchFamily="34" charset="0"/>
                <a:cs typeface="Mangal" panose="02040503050203030202" pitchFamily="18" charset="0"/>
              </a:rPr>
              <a:t>Hy</a:t>
            </a:r>
            <a:r>
              <a:rPr lang="en-US" sz="2400" b="1" dirty="0" smtClean="0">
                <a:solidFill>
                  <a:srgbClr val="00B050"/>
                </a:solidFill>
                <a:latin typeface="Arial" panose="020B0604020202020204" pitchFamily="34" charset="0"/>
                <a:ea typeface="Calibri" panose="020F0502020204030204" pitchFamily="34" charset="0"/>
                <a:cs typeface="Mangal" panose="02040503050203030202" pitchFamily="18" charset="0"/>
              </a:rPr>
              <a:t> molasses for ethanol production may be an attractive preposition at the prevailing sugar prices.</a:t>
            </a:r>
          </a:p>
          <a:p>
            <a:pPr marL="742950" marR="0" lvl="1" indent="-285750" algn="just">
              <a:lnSpc>
                <a:spcPct val="107000"/>
              </a:lnSpc>
              <a:spcBef>
                <a:spcPts val="0"/>
              </a:spcBef>
              <a:spcAft>
                <a:spcPts val="0"/>
              </a:spcAft>
              <a:buFont typeface="+mj-lt"/>
              <a:buAutoNum type="arabicPeriod"/>
            </a:pPr>
            <a:r>
              <a:rPr lang="en-US" sz="2400" b="1" dirty="0" smtClean="0">
                <a:solidFill>
                  <a:srgbClr val="00B050"/>
                </a:solidFill>
                <a:latin typeface="Arial" panose="020B0604020202020204" pitchFamily="34" charset="0"/>
                <a:ea typeface="Calibri" panose="020F0502020204030204" pitchFamily="34" charset="0"/>
                <a:cs typeface="Mangal" panose="02040503050203030202" pitchFamily="18" charset="0"/>
              </a:rPr>
              <a:t>At the prevailing prices of ethanol produced from </a:t>
            </a:r>
            <a:r>
              <a:rPr lang="en-US" sz="2400" b="1" dirty="0">
                <a:solidFill>
                  <a:srgbClr val="00B050"/>
                </a:solidFill>
                <a:latin typeface="Arial" panose="020B0604020202020204" pitchFamily="34" charset="0"/>
                <a:ea typeface="Calibri" panose="020F0502020204030204" pitchFamily="34" charset="0"/>
                <a:cs typeface="Mangal" panose="02040503050203030202" pitchFamily="18" charset="0"/>
              </a:rPr>
              <a:t>B-</a:t>
            </a:r>
            <a:r>
              <a:rPr lang="en-US" sz="2400" b="1" dirty="0" err="1">
                <a:solidFill>
                  <a:srgbClr val="00B050"/>
                </a:solidFill>
                <a:latin typeface="Arial" panose="020B0604020202020204" pitchFamily="34" charset="0"/>
                <a:ea typeface="Calibri" panose="020F0502020204030204" pitchFamily="34" charset="0"/>
                <a:cs typeface="Mangal" panose="02040503050203030202" pitchFamily="18" charset="0"/>
              </a:rPr>
              <a:t>Hy</a:t>
            </a:r>
            <a:r>
              <a:rPr lang="en-US" sz="2400" b="1" dirty="0">
                <a:solidFill>
                  <a:srgbClr val="00B050"/>
                </a:solidFill>
                <a:latin typeface="Arial" panose="020B0604020202020204" pitchFamily="34" charset="0"/>
                <a:ea typeface="Calibri" panose="020F0502020204030204" pitchFamily="34" charset="0"/>
                <a:cs typeface="Mangal" panose="02040503050203030202" pitchFamily="18" charset="0"/>
              </a:rPr>
              <a:t> </a:t>
            </a:r>
            <a:r>
              <a:rPr lang="en-US" sz="2400" b="1" dirty="0" smtClean="0">
                <a:solidFill>
                  <a:srgbClr val="00B050"/>
                </a:solidFill>
                <a:latin typeface="Arial" panose="020B0604020202020204" pitchFamily="34" charset="0"/>
                <a:ea typeface="Calibri" panose="020F0502020204030204" pitchFamily="34" charset="0"/>
                <a:cs typeface="Mangal" panose="02040503050203030202" pitchFamily="18" charset="0"/>
              </a:rPr>
              <a:t>molasses, even with sugar prices up to around </a:t>
            </a:r>
            <a:r>
              <a:rPr lang="en-US" sz="2400" b="1" dirty="0" err="1" smtClean="0">
                <a:solidFill>
                  <a:srgbClr val="00B050"/>
                </a:solidFill>
                <a:latin typeface="Arial" panose="020B0604020202020204" pitchFamily="34" charset="0"/>
                <a:ea typeface="Calibri" panose="020F0502020204030204" pitchFamily="34" charset="0"/>
                <a:cs typeface="Mangal" panose="02040503050203030202" pitchFamily="18" charset="0"/>
              </a:rPr>
              <a:t>Rs</a:t>
            </a:r>
            <a:r>
              <a:rPr lang="en-US" sz="2400" b="1" dirty="0" smtClean="0">
                <a:solidFill>
                  <a:srgbClr val="00B050"/>
                </a:solidFill>
                <a:latin typeface="Arial" panose="020B0604020202020204" pitchFamily="34" charset="0"/>
                <a:ea typeface="Calibri" panose="020F0502020204030204" pitchFamily="34" charset="0"/>
                <a:cs typeface="Mangal" panose="02040503050203030202" pitchFamily="18" charset="0"/>
              </a:rPr>
              <a:t> 35/-per kg. It would be advantageous to produce ethanol.</a:t>
            </a:r>
          </a:p>
          <a:p>
            <a:pPr marL="742950" marR="0" lvl="1" indent="-285750" algn="just">
              <a:lnSpc>
                <a:spcPct val="107000"/>
              </a:lnSpc>
              <a:spcBef>
                <a:spcPts val="0"/>
              </a:spcBef>
              <a:spcAft>
                <a:spcPts val="0"/>
              </a:spcAft>
              <a:buFont typeface="+mj-lt"/>
              <a:buAutoNum type="arabicPeriod"/>
            </a:pPr>
            <a:r>
              <a:rPr lang="en-US" sz="2400" b="1" dirty="0" smtClean="0">
                <a:solidFill>
                  <a:srgbClr val="00B050"/>
                </a:solidFill>
                <a:latin typeface="Arial" panose="020B0604020202020204" pitchFamily="34" charset="0"/>
                <a:ea typeface="Calibri" panose="020F0502020204030204" pitchFamily="34" charset="0"/>
                <a:cs typeface="Mangal" panose="02040503050203030202" pitchFamily="18" charset="0"/>
              </a:rPr>
              <a:t> With </a:t>
            </a:r>
            <a:r>
              <a:rPr lang="en-US" sz="2400" b="1" dirty="0">
                <a:solidFill>
                  <a:srgbClr val="00B050"/>
                </a:solidFill>
                <a:latin typeface="Arial" panose="020B0604020202020204" pitchFamily="34" charset="0"/>
                <a:ea typeface="Calibri" panose="020F0502020204030204" pitchFamily="34" charset="0"/>
                <a:cs typeface="Mangal" panose="02040503050203030202" pitchFamily="18" charset="0"/>
              </a:rPr>
              <a:t>B-</a:t>
            </a:r>
            <a:r>
              <a:rPr lang="en-US" sz="2400" b="1" dirty="0" err="1">
                <a:solidFill>
                  <a:srgbClr val="00B050"/>
                </a:solidFill>
                <a:latin typeface="Arial" panose="020B0604020202020204" pitchFamily="34" charset="0"/>
                <a:ea typeface="Calibri" panose="020F0502020204030204" pitchFamily="34" charset="0"/>
                <a:cs typeface="Mangal" panose="02040503050203030202" pitchFamily="18" charset="0"/>
              </a:rPr>
              <a:t>Hy</a:t>
            </a:r>
            <a:r>
              <a:rPr lang="en-US" sz="2400" b="1" dirty="0">
                <a:solidFill>
                  <a:srgbClr val="00B050"/>
                </a:solidFill>
                <a:latin typeface="Arial" panose="020B0604020202020204" pitchFamily="34" charset="0"/>
                <a:ea typeface="Calibri" panose="020F0502020204030204" pitchFamily="34" charset="0"/>
                <a:cs typeface="Mangal" panose="02040503050203030202" pitchFamily="18" charset="0"/>
              </a:rPr>
              <a:t> </a:t>
            </a:r>
            <a:r>
              <a:rPr lang="en-US" sz="2400" b="1" dirty="0" smtClean="0">
                <a:solidFill>
                  <a:srgbClr val="00B050"/>
                </a:solidFill>
                <a:latin typeface="Arial" panose="020B0604020202020204" pitchFamily="34" charset="0"/>
                <a:ea typeface="Calibri" panose="020F0502020204030204" pitchFamily="34" charset="0"/>
                <a:cs typeface="Mangal" panose="02040503050203030202" pitchFamily="18" charset="0"/>
              </a:rPr>
              <a:t>molasses, there shall be gain in capacity of the distillery, increased in distillation &amp; fermentation efficiencies and reduction in consumption of utilities.</a:t>
            </a:r>
          </a:p>
          <a:p>
            <a:pPr marL="742950" marR="0" lvl="1" indent="-285750" algn="just">
              <a:lnSpc>
                <a:spcPct val="107000"/>
              </a:lnSpc>
              <a:spcBef>
                <a:spcPts val="0"/>
              </a:spcBef>
              <a:spcAft>
                <a:spcPts val="0"/>
              </a:spcAft>
              <a:buFont typeface="+mj-lt"/>
              <a:buAutoNum type="arabicPeriod"/>
            </a:pPr>
            <a:r>
              <a:rPr lang="en-US" sz="2400" b="1" dirty="0" smtClean="0">
                <a:solidFill>
                  <a:srgbClr val="00B050"/>
                </a:solidFill>
                <a:latin typeface="Arial" panose="020B0604020202020204" pitchFamily="34" charset="0"/>
                <a:ea typeface="Calibri" panose="020F0502020204030204" pitchFamily="34" charset="0"/>
                <a:cs typeface="Mangal" panose="02040503050203030202" pitchFamily="18" charset="0"/>
              </a:rPr>
              <a:t> </a:t>
            </a:r>
            <a:r>
              <a:rPr lang="en-US" sz="2400" b="1" dirty="0">
                <a:solidFill>
                  <a:srgbClr val="00B050"/>
                </a:solidFill>
                <a:latin typeface="Arial" panose="020B0604020202020204" pitchFamily="34" charset="0"/>
                <a:ea typeface="Calibri" panose="020F0502020204030204" pitchFamily="34" charset="0"/>
                <a:cs typeface="Mangal" panose="02040503050203030202" pitchFamily="18" charset="0"/>
              </a:rPr>
              <a:t>Diversion of B-</a:t>
            </a:r>
            <a:r>
              <a:rPr lang="en-US" sz="2400" b="1" dirty="0" err="1">
                <a:solidFill>
                  <a:srgbClr val="00B050"/>
                </a:solidFill>
                <a:latin typeface="Arial" panose="020B0604020202020204" pitchFamily="34" charset="0"/>
                <a:ea typeface="Calibri" panose="020F0502020204030204" pitchFamily="34" charset="0"/>
                <a:cs typeface="Mangal" panose="02040503050203030202" pitchFamily="18" charset="0"/>
              </a:rPr>
              <a:t>Hy</a:t>
            </a:r>
            <a:r>
              <a:rPr lang="en-US" sz="2400" b="1" dirty="0">
                <a:solidFill>
                  <a:srgbClr val="00B050"/>
                </a:solidFill>
                <a:latin typeface="Arial" panose="020B0604020202020204" pitchFamily="34" charset="0"/>
                <a:ea typeface="Calibri" panose="020F0502020204030204" pitchFamily="34" charset="0"/>
                <a:cs typeface="Mangal" panose="02040503050203030202" pitchFamily="18" charset="0"/>
              </a:rPr>
              <a:t> </a:t>
            </a:r>
            <a:r>
              <a:rPr lang="en-US" sz="2400" b="1" dirty="0" smtClean="0">
                <a:solidFill>
                  <a:srgbClr val="00B050"/>
                </a:solidFill>
                <a:latin typeface="Arial" panose="020B0604020202020204" pitchFamily="34" charset="0"/>
                <a:ea typeface="Calibri" panose="020F0502020204030204" pitchFamily="34" charset="0"/>
                <a:cs typeface="Mangal" panose="02040503050203030202" pitchFamily="18" charset="0"/>
              </a:rPr>
              <a:t>molasses may prove to be an effective measure in balancing the demand supply position of sugar.</a:t>
            </a:r>
          </a:p>
          <a:p>
            <a:pPr marL="742950" marR="0" lvl="1" indent="-285750" algn="just">
              <a:lnSpc>
                <a:spcPct val="107000"/>
              </a:lnSpc>
              <a:spcBef>
                <a:spcPts val="0"/>
              </a:spcBef>
              <a:spcAft>
                <a:spcPts val="0"/>
              </a:spcAft>
              <a:buFont typeface="+mj-lt"/>
              <a:buAutoNum type="arabicPeriod"/>
            </a:pPr>
            <a:r>
              <a:rPr lang="en-US" sz="2400" b="1" dirty="0" smtClean="0">
                <a:solidFill>
                  <a:srgbClr val="00B050"/>
                </a:solidFill>
                <a:latin typeface="Arial" panose="020B0604020202020204" pitchFamily="34" charset="0"/>
                <a:ea typeface="Calibri" panose="020F0502020204030204" pitchFamily="34" charset="0"/>
                <a:cs typeface="Mangal" panose="02040503050203030202" pitchFamily="18" charset="0"/>
              </a:rPr>
              <a:t>Minimum changes are required in the sugar factory and distillery set up except for those required as per guide lines issued by the government of India</a:t>
            </a:r>
            <a:endParaRPr lang="en-US" sz="2400" b="1" dirty="0">
              <a:solidFill>
                <a:srgbClr val="00B050"/>
              </a:solidFill>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 xmlns:p14="http://schemas.microsoft.com/office/powerpoint/2010/main" val="2219982513"/>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886" y="2306504"/>
            <a:ext cx="9357530" cy="750714"/>
          </a:xfrm>
          <a:solidFill>
            <a:srgbClr val="92D050"/>
          </a:solidFill>
        </p:spPr>
        <p:txBody>
          <a:bodyPr>
            <a:noAutofit/>
          </a:bodyPr>
          <a:lstStyle/>
          <a:p>
            <a:r>
              <a:rPr lang="en-IN" sz="6600" b="1" i="1" dirty="0" smtClean="0">
                <a:latin typeface="Ink Free" panose="03080402000500000000" pitchFamily="66" charset="0"/>
              </a:rPr>
              <a:t>Thanks</a:t>
            </a:r>
            <a:endParaRPr lang="en-IN" sz="6600" b="1" i="1" dirty="0">
              <a:latin typeface="Ink Free" panose="03080402000500000000" pitchFamily="66" charset="0"/>
            </a:endParaRPr>
          </a:p>
        </p:txBody>
      </p:sp>
      <p:sp>
        <p:nvSpPr>
          <p:cNvPr id="5" name="Oval 1"/>
          <p:cNvSpPr>
            <a:spLocks noChangeArrowheads="1"/>
          </p:cNvSpPr>
          <p:nvPr/>
        </p:nvSpPr>
        <p:spPr bwMode="auto">
          <a:xfrm>
            <a:off x="0" y="31348"/>
            <a:ext cx="1407886" cy="1405565"/>
          </a:xfrm>
          <a:prstGeom prst="ellipse">
            <a:avLst/>
          </a:prstGeom>
          <a:blipFill dpi="0" rotWithShape="1">
            <a:blip r:embed="rId2" cstate="print"/>
            <a:srcRect/>
            <a:stretch>
              <a:fillRect/>
            </a:stretch>
          </a:blip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en-IN" dirty="0"/>
          </a:p>
        </p:txBody>
      </p:sp>
    </p:spTree>
    <p:extLst>
      <p:ext uri="{BB962C8B-B14F-4D97-AF65-F5344CB8AC3E}">
        <p14:creationId xmlns="" xmlns:p14="http://schemas.microsoft.com/office/powerpoint/2010/main" val="250454366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904343" y="490303"/>
            <a:ext cx="4528456" cy="750714"/>
          </a:xfrm>
          <a:solidFill>
            <a:srgbClr val="92D050"/>
          </a:solidFill>
        </p:spPr>
        <p:txBody>
          <a:bodyPr>
            <a:noAutofit/>
          </a:bodyPr>
          <a:lstStyle/>
          <a:p>
            <a:r>
              <a:rPr lang="en-IN" sz="3200" b="1" dirty="0" smtClean="0"/>
              <a:t>Background Continued</a:t>
            </a:r>
            <a:endParaRPr lang="en-IN" sz="3200" b="1" dirty="0"/>
          </a:p>
        </p:txBody>
      </p:sp>
      <p:sp>
        <p:nvSpPr>
          <p:cNvPr id="3" name="Content Placeholder 2"/>
          <p:cNvSpPr>
            <a:spLocks noGrp="1"/>
          </p:cNvSpPr>
          <p:nvPr>
            <p:ph idx="1"/>
          </p:nvPr>
        </p:nvSpPr>
        <p:spPr>
          <a:xfrm>
            <a:off x="1364776" y="1399517"/>
            <a:ext cx="9703557" cy="4816941"/>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algn="just">
              <a:buNone/>
            </a:pPr>
            <a:r>
              <a:rPr lang="en-IN" b="1" dirty="0">
                <a:solidFill>
                  <a:srgbClr val="C00000"/>
                </a:solidFill>
              </a:rPr>
              <a:t>	</a:t>
            </a:r>
            <a:endParaRPr lang="en-IN" b="1" dirty="0" smtClean="0">
              <a:solidFill>
                <a:srgbClr val="C00000"/>
              </a:solidFill>
            </a:endParaRPr>
          </a:p>
          <a:p>
            <a:pPr algn="just">
              <a:buNone/>
            </a:pPr>
            <a:r>
              <a:rPr lang="en-IN" sz="3200" b="1" dirty="0">
                <a:solidFill>
                  <a:srgbClr val="C00000"/>
                </a:solidFill>
              </a:rPr>
              <a:t>	</a:t>
            </a:r>
            <a:r>
              <a:rPr lang="en-US" sz="3800" dirty="0">
                <a:solidFill>
                  <a:srgbClr val="008000"/>
                </a:solidFill>
              </a:rPr>
              <a:t>Government has notified the National Biofuel Policy according to which 10% blending of ethanol into petrol has been targeted through various feed stocks other than the conventional route of Final Molasses.</a:t>
            </a:r>
          </a:p>
          <a:p>
            <a:pPr algn="just">
              <a:buNone/>
            </a:pPr>
            <a:r>
              <a:rPr lang="en-US" sz="3800" dirty="0">
                <a:solidFill>
                  <a:srgbClr val="FF0000"/>
                </a:solidFill>
              </a:rPr>
              <a:t>	The government initiatives and policies have significantly improved the supply of ethanol during the past four years. </a:t>
            </a:r>
          </a:p>
          <a:p>
            <a:pPr algn="just">
              <a:buNone/>
            </a:pPr>
            <a:r>
              <a:rPr lang="en-US" sz="3800" dirty="0">
                <a:solidFill>
                  <a:srgbClr val="FF0000"/>
                </a:solidFill>
              </a:rPr>
              <a:t>	</a:t>
            </a:r>
            <a:r>
              <a:rPr lang="en-US" sz="3800" dirty="0" smtClean="0">
                <a:solidFill>
                  <a:srgbClr val="008000"/>
                </a:solidFill>
              </a:rPr>
              <a:t>The </a:t>
            </a:r>
            <a:r>
              <a:rPr lang="en-US" sz="3800" dirty="0">
                <a:solidFill>
                  <a:srgbClr val="008000"/>
                </a:solidFill>
              </a:rPr>
              <a:t>ethanol procured by Public Sector OMCs has increased from 38 </a:t>
            </a:r>
            <a:r>
              <a:rPr lang="en-US" sz="3800" dirty="0" err="1">
                <a:solidFill>
                  <a:srgbClr val="008000"/>
                </a:solidFill>
              </a:rPr>
              <a:t>crore</a:t>
            </a:r>
            <a:r>
              <a:rPr lang="en-US" sz="3800" dirty="0">
                <a:solidFill>
                  <a:srgbClr val="008000"/>
                </a:solidFill>
              </a:rPr>
              <a:t> </a:t>
            </a:r>
            <a:r>
              <a:rPr lang="en-US" sz="3800" dirty="0" err="1">
                <a:solidFill>
                  <a:srgbClr val="008000"/>
                </a:solidFill>
              </a:rPr>
              <a:t>litre</a:t>
            </a:r>
            <a:r>
              <a:rPr lang="en-US" sz="3800" dirty="0">
                <a:solidFill>
                  <a:srgbClr val="008000"/>
                </a:solidFill>
              </a:rPr>
              <a:t> in ethanol supply year 2013-14 to little above 160 </a:t>
            </a:r>
            <a:r>
              <a:rPr lang="en-US" sz="3800" dirty="0" err="1">
                <a:solidFill>
                  <a:srgbClr val="008000"/>
                </a:solidFill>
              </a:rPr>
              <a:t>crore</a:t>
            </a:r>
            <a:r>
              <a:rPr lang="en-US" sz="3800" dirty="0">
                <a:solidFill>
                  <a:srgbClr val="008000"/>
                </a:solidFill>
              </a:rPr>
              <a:t> </a:t>
            </a:r>
            <a:r>
              <a:rPr lang="en-US" sz="3800" dirty="0" err="1">
                <a:solidFill>
                  <a:srgbClr val="008000"/>
                </a:solidFill>
              </a:rPr>
              <a:t>litre</a:t>
            </a:r>
            <a:r>
              <a:rPr lang="en-US" sz="3800" dirty="0">
                <a:solidFill>
                  <a:srgbClr val="008000"/>
                </a:solidFill>
              </a:rPr>
              <a:t> in </a:t>
            </a:r>
            <a:r>
              <a:rPr lang="en-US" sz="3800" dirty="0" smtClean="0">
                <a:solidFill>
                  <a:srgbClr val="008000"/>
                </a:solidFill>
              </a:rPr>
              <a:t>2017-18 and </a:t>
            </a:r>
            <a:r>
              <a:rPr lang="en-US" sz="3800" dirty="0">
                <a:solidFill>
                  <a:srgbClr val="008000"/>
                </a:solidFill>
              </a:rPr>
              <a:t>this year </a:t>
            </a:r>
            <a:r>
              <a:rPr lang="en-US" sz="3800" dirty="0" smtClean="0">
                <a:solidFill>
                  <a:srgbClr val="008000"/>
                </a:solidFill>
              </a:rPr>
              <a:t>it is expected to achieve blending to the extent of 8%.</a:t>
            </a:r>
            <a:endParaRPr lang="en-IN" sz="3800" b="1" dirty="0">
              <a:solidFill>
                <a:srgbClr val="00B050"/>
              </a:solidFill>
            </a:endParaRPr>
          </a:p>
          <a:p>
            <a:pPr algn="just">
              <a:buNone/>
            </a:pPr>
            <a:r>
              <a:rPr lang="en-US" sz="3200" dirty="0" smtClean="0">
                <a:solidFill>
                  <a:srgbClr val="FF0000"/>
                </a:solidFill>
              </a:rPr>
              <a:t> </a:t>
            </a:r>
            <a:endParaRPr lang="en-US" sz="3200" dirty="0">
              <a:solidFill>
                <a:srgbClr val="FF0000"/>
              </a:solidFill>
            </a:endParaRPr>
          </a:p>
          <a:p>
            <a:pPr algn="just">
              <a:buNone/>
            </a:pPr>
            <a:endParaRPr lang="en-IN" b="1" dirty="0">
              <a:solidFill>
                <a:srgbClr val="00B050"/>
              </a:solidFill>
            </a:endParaRPr>
          </a:p>
          <a:p>
            <a:pPr algn="just">
              <a:buNone/>
            </a:pPr>
            <a:endParaRPr lang="en-IN" b="1" dirty="0">
              <a:solidFill>
                <a:srgbClr val="00B050"/>
              </a:solidFill>
            </a:endParaRPr>
          </a:p>
          <a:p>
            <a:pPr algn="just">
              <a:buNone/>
            </a:pPr>
            <a:endParaRPr lang="en-IN" b="1" dirty="0">
              <a:solidFill>
                <a:srgbClr val="00B050"/>
              </a:solidFill>
            </a:endParaRPr>
          </a:p>
          <a:p>
            <a:pPr algn="just">
              <a:buNone/>
            </a:pPr>
            <a:endParaRPr lang="en-IN" b="1" dirty="0">
              <a:solidFill>
                <a:srgbClr val="00B050"/>
              </a:solidFill>
            </a:endParaRPr>
          </a:p>
        </p:txBody>
      </p:sp>
      <p:sp>
        <p:nvSpPr>
          <p:cNvPr id="5" name="Oval 1"/>
          <p:cNvSpPr>
            <a:spLocks noChangeArrowheads="1"/>
          </p:cNvSpPr>
          <p:nvPr/>
        </p:nvSpPr>
        <p:spPr bwMode="auto">
          <a:xfrm>
            <a:off x="0" y="31349"/>
            <a:ext cx="1683657" cy="1581538"/>
          </a:xfrm>
          <a:prstGeom prst="ellipse">
            <a:avLst/>
          </a:prstGeom>
          <a:blipFill dpi="0" rotWithShape="1">
            <a:blip r:embed="rId2" cstate="print"/>
            <a:srcRect/>
            <a:stretch>
              <a:fillRect/>
            </a:stretch>
          </a:blip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en-IN" dirty="0"/>
          </a:p>
        </p:txBody>
      </p:sp>
    </p:spTree>
    <p:extLst>
      <p:ext uri="{BB962C8B-B14F-4D97-AF65-F5344CB8AC3E}">
        <p14:creationId xmlns="" xmlns:p14="http://schemas.microsoft.com/office/powerpoint/2010/main" val="148057290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904343" y="490303"/>
            <a:ext cx="4528456" cy="750714"/>
          </a:xfrm>
          <a:solidFill>
            <a:srgbClr val="92D050"/>
          </a:solidFill>
        </p:spPr>
        <p:txBody>
          <a:bodyPr>
            <a:noAutofit/>
          </a:bodyPr>
          <a:lstStyle/>
          <a:p>
            <a:r>
              <a:rPr lang="en-IN" sz="3200" b="1" dirty="0" smtClean="0"/>
              <a:t>Background Continued</a:t>
            </a:r>
            <a:endParaRPr lang="en-IN" sz="3200" b="1" dirty="0"/>
          </a:p>
        </p:txBody>
      </p:sp>
      <p:sp>
        <p:nvSpPr>
          <p:cNvPr id="3" name="Content Placeholder 2"/>
          <p:cNvSpPr>
            <a:spLocks noGrp="1"/>
          </p:cNvSpPr>
          <p:nvPr>
            <p:ph idx="1"/>
          </p:nvPr>
        </p:nvSpPr>
        <p:spPr>
          <a:xfrm>
            <a:off x="1446664" y="1454108"/>
            <a:ext cx="9436702" cy="4816941"/>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algn="just">
              <a:buNone/>
            </a:pPr>
            <a:r>
              <a:rPr lang="en-IN" b="1" dirty="0">
                <a:solidFill>
                  <a:srgbClr val="C00000"/>
                </a:solidFill>
              </a:rPr>
              <a:t>	</a:t>
            </a:r>
            <a:r>
              <a:rPr lang="en-US" sz="3200" dirty="0" smtClean="0">
                <a:solidFill>
                  <a:srgbClr val="FF0000"/>
                </a:solidFill>
              </a:rPr>
              <a:t>Consistent </a:t>
            </a:r>
            <a:r>
              <a:rPr lang="en-US" sz="3200" dirty="0">
                <a:solidFill>
                  <a:srgbClr val="FF0000"/>
                </a:solidFill>
              </a:rPr>
              <a:t>surplus of sugar production is depressing sugar price. </a:t>
            </a:r>
            <a:endParaRPr lang="en-US" sz="3200" dirty="0" smtClean="0">
              <a:solidFill>
                <a:srgbClr val="FF0000"/>
              </a:solidFill>
            </a:endParaRPr>
          </a:p>
          <a:p>
            <a:pPr algn="just">
              <a:buNone/>
            </a:pPr>
            <a:r>
              <a:rPr lang="en-US" sz="3200" dirty="0">
                <a:solidFill>
                  <a:srgbClr val="FF0000"/>
                </a:solidFill>
              </a:rPr>
              <a:t>	</a:t>
            </a:r>
            <a:r>
              <a:rPr lang="en-US" sz="3200" dirty="0" smtClean="0">
                <a:solidFill>
                  <a:srgbClr val="008000"/>
                </a:solidFill>
              </a:rPr>
              <a:t>Consequently</a:t>
            </a:r>
            <a:r>
              <a:rPr lang="en-US" sz="3200" dirty="0">
                <a:solidFill>
                  <a:srgbClr val="008000"/>
                </a:solidFill>
              </a:rPr>
              <a:t>, sugarcane farmer's dues have increased due to lower capability of sugar industry to pay the farmers. </a:t>
            </a:r>
          </a:p>
          <a:p>
            <a:pPr algn="just">
              <a:buNone/>
            </a:pPr>
            <a:r>
              <a:rPr lang="en-US" sz="3200" dirty="0" smtClean="0">
                <a:solidFill>
                  <a:srgbClr val="FF0000"/>
                </a:solidFill>
              </a:rPr>
              <a:t>	With </a:t>
            </a:r>
            <a:r>
              <a:rPr lang="en-US" sz="3200" dirty="0">
                <a:solidFill>
                  <a:srgbClr val="FF0000"/>
                </a:solidFill>
              </a:rPr>
              <a:t>a view to limit sugar production in the Country, Government has taken multiple steps including allowing diversion of B heavy molasses / sugarcane juice for production of ethanol. </a:t>
            </a:r>
          </a:p>
          <a:p>
            <a:pPr algn="just">
              <a:buNone/>
            </a:pPr>
            <a:endParaRPr lang="en-IN" b="1" dirty="0">
              <a:solidFill>
                <a:srgbClr val="00B050"/>
              </a:solidFill>
            </a:endParaRPr>
          </a:p>
          <a:p>
            <a:pPr algn="just">
              <a:buNone/>
            </a:pPr>
            <a:endParaRPr lang="en-IN" b="1" dirty="0">
              <a:solidFill>
                <a:srgbClr val="00B050"/>
              </a:solidFill>
            </a:endParaRPr>
          </a:p>
          <a:p>
            <a:pPr algn="just">
              <a:buNone/>
            </a:pPr>
            <a:endParaRPr lang="en-IN" b="1" dirty="0">
              <a:solidFill>
                <a:srgbClr val="00B050"/>
              </a:solidFill>
            </a:endParaRPr>
          </a:p>
          <a:p>
            <a:pPr algn="just">
              <a:buNone/>
            </a:pPr>
            <a:endParaRPr lang="en-IN" b="1" dirty="0">
              <a:solidFill>
                <a:srgbClr val="00B050"/>
              </a:solidFill>
            </a:endParaRPr>
          </a:p>
        </p:txBody>
      </p:sp>
      <p:sp>
        <p:nvSpPr>
          <p:cNvPr id="5" name="Oval 1"/>
          <p:cNvSpPr>
            <a:spLocks noChangeArrowheads="1"/>
          </p:cNvSpPr>
          <p:nvPr/>
        </p:nvSpPr>
        <p:spPr bwMode="auto">
          <a:xfrm>
            <a:off x="0" y="31349"/>
            <a:ext cx="1683657" cy="1581538"/>
          </a:xfrm>
          <a:prstGeom prst="ellipse">
            <a:avLst/>
          </a:prstGeom>
          <a:blipFill dpi="0" rotWithShape="1">
            <a:blip r:embed="rId2" cstate="print"/>
            <a:srcRect/>
            <a:stretch>
              <a:fillRect/>
            </a:stretch>
          </a:blip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en-IN" dirty="0"/>
          </a:p>
        </p:txBody>
      </p:sp>
    </p:spTree>
    <p:extLst>
      <p:ext uri="{BB962C8B-B14F-4D97-AF65-F5344CB8AC3E}">
        <p14:creationId xmlns="" xmlns:p14="http://schemas.microsoft.com/office/powerpoint/2010/main" val="423016389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685" y="460371"/>
            <a:ext cx="4426858" cy="750714"/>
          </a:xfrm>
          <a:solidFill>
            <a:srgbClr val="92D050"/>
          </a:solidFill>
        </p:spPr>
        <p:txBody>
          <a:bodyPr>
            <a:noAutofit/>
          </a:bodyPr>
          <a:lstStyle/>
          <a:p>
            <a:r>
              <a:rPr lang="en-IN" sz="3200" b="1" dirty="0" smtClean="0"/>
              <a:t>Background Continued</a:t>
            </a:r>
            <a:endParaRPr lang="en-IN" sz="3200" b="1" dirty="0"/>
          </a:p>
        </p:txBody>
      </p:sp>
      <p:sp>
        <p:nvSpPr>
          <p:cNvPr id="3" name="Content Placeholder 2"/>
          <p:cNvSpPr>
            <a:spLocks noGrp="1"/>
          </p:cNvSpPr>
          <p:nvPr>
            <p:ph idx="1"/>
          </p:nvPr>
        </p:nvSpPr>
        <p:spPr>
          <a:xfrm>
            <a:off x="1407886" y="1308088"/>
            <a:ext cx="9357530" cy="4773398"/>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algn="just"/>
            <a:r>
              <a:rPr lang="en-US" dirty="0">
                <a:solidFill>
                  <a:srgbClr val="FF0000"/>
                </a:solidFill>
              </a:rPr>
              <a:t>For many reasons including energy security, having green &amp; renewable energy and balancing demand-supply scenario of sugar, ethanol production is being </a:t>
            </a:r>
            <a:r>
              <a:rPr lang="en-US" dirty="0" smtClean="0">
                <a:solidFill>
                  <a:srgbClr val="FF0000"/>
                </a:solidFill>
              </a:rPr>
              <a:t>favored</a:t>
            </a:r>
            <a:r>
              <a:rPr lang="en-US" dirty="0">
                <a:solidFill>
                  <a:srgbClr val="FF0000"/>
                </a:solidFill>
              </a:rPr>
              <a:t>. </a:t>
            </a:r>
            <a:endParaRPr lang="en-US" dirty="0" smtClean="0">
              <a:solidFill>
                <a:srgbClr val="FF0000"/>
              </a:solidFill>
            </a:endParaRPr>
          </a:p>
          <a:p>
            <a:pPr algn="just"/>
            <a:r>
              <a:rPr lang="en-US" dirty="0" smtClean="0">
                <a:solidFill>
                  <a:srgbClr val="008000"/>
                </a:solidFill>
              </a:rPr>
              <a:t>To </a:t>
            </a:r>
            <a:r>
              <a:rPr lang="en-US" dirty="0">
                <a:solidFill>
                  <a:srgbClr val="008000"/>
                </a:solidFill>
              </a:rPr>
              <a:t>enhance the ethanol production, the Government of India has announced a differential pricing policy for ethanol produced from conventional route, through diversion of B Heavy molasses and also through partial or 100% diversion of sugarcane juice.</a:t>
            </a:r>
          </a:p>
          <a:p>
            <a:pPr algn="just"/>
            <a:r>
              <a:rPr lang="en-US" dirty="0" smtClean="0">
                <a:solidFill>
                  <a:srgbClr val="FF0000"/>
                </a:solidFill>
              </a:rPr>
              <a:t>It </a:t>
            </a:r>
            <a:r>
              <a:rPr lang="en-US" dirty="0">
                <a:solidFill>
                  <a:srgbClr val="FF0000"/>
                </a:solidFill>
              </a:rPr>
              <a:t>is worth noting that as compared to ethanol derived from C- heavy molasses route, diversion of B heavy molasses reduces the sugar by </a:t>
            </a:r>
            <a:r>
              <a:rPr lang="en-US" dirty="0" smtClean="0">
                <a:solidFill>
                  <a:srgbClr val="FF0000"/>
                </a:solidFill>
              </a:rPr>
              <a:t>15-20 </a:t>
            </a:r>
            <a:r>
              <a:rPr lang="en-US" dirty="0">
                <a:solidFill>
                  <a:srgbClr val="FF0000"/>
                </a:solidFill>
              </a:rPr>
              <a:t>% and increases ethanol availability by about </a:t>
            </a:r>
            <a:r>
              <a:rPr lang="en-US" dirty="0" smtClean="0">
                <a:solidFill>
                  <a:srgbClr val="FF0000"/>
                </a:solidFill>
              </a:rPr>
              <a:t>90-100</a:t>
            </a:r>
            <a:r>
              <a:rPr lang="en-US" dirty="0">
                <a:solidFill>
                  <a:srgbClr val="FF0000"/>
                </a:solidFill>
              </a:rPr>
              <a:t>%. On the other hand, diversion of sugarcane juice reduces sugar by 100% and increases ethanol availability by about </a:t>
            </a:r>
            <a:r>
              <a:rPr lang="en-US" dirty="0" smtClean="0">
                <a:solidFill>
                  <a:srgbClr val="FF0000"/>
                </a:solidFill>
              </a:rPr>
              <a:t>580-600</a:t>
            </a:r>
            <a:r>
              <a:rPr lang="en-US" dirty="0">
                <a:solidFill>
                  <a:srgbClr val="FF0000"/>
                </a:solidFill>
              </a:rPr>
              <a:t>%.</a:t>
            </a:r>
          </a:p>
          <a:p>
            <a:pPr algn="just">
              <a:buNone/>
            </a:pPr>
            <a:endParaRPr lang="en-IN" b="1" dirty="0">
              <a:solidFill>
                <a:srgbClr val="00B050"/>
              </a:solidFill>
            </a:endParaRPr>
          </a:p>
          <a:p>
            <a:pPr algn="just">
              <a:buNone/>
            </a:pPr>
            <a:endParaRPr lang="en-IN" b="1" dirty="0">
              <a:solidFill>
                <a:srgbClr val="00B050"/>
              </a:solidFill>
            </a:endParaRPr>
          </a:p>
          <a:p>
            <a:pPr algn="just">
              <a:buNone/>
            </a:pPr>
            <a:endParaRPr lang="en-IN" b="1" dirty="0">
              <a:solidFill>
                <a:srgbClr val="00B050"/>
              </a:solidFill>
            </a:endParaRPr>
          </a:p>
        </p:txBody>
      </p:sp>
      <p:sp>
        <p:nvSpPr>
          <p:cNvPr id="5" name="Oval 1"/>
          <p:cNvSpPr>
            <a:spLocks noChangeArrowheads="1"/>
          </p:cNvSpPr>
          <p:nvPr/>
        </p:nvSpPr>
        <p:spPr bwMode="auto">
          <a:xfrm>
            <a:off x="0" y="31348"/>
            <a:ext cx="1407886" cy="1405565"/>
          </a:xfrm>
          <a:prstGeom prst="ellipse">
            <a:avLst/>
          </a:prstGeom>
          <a:blipFill dpi="0" rotWithShape="1">
            <a:blip r:embed="rId2" cstate="print"/>
            <a:srcRect/>
            <a:stretch>
              <a:fillRect/>
            </a:stretch>
          </a:blip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en-IN" dirty="0"/>
          </a:p>
        </p:txBody>
      </p:sp>
    </p:spTree>
    <p:extLst>
      <p:ext uri="{BB962C8B-B14F-4D97-AF65-F5344CB8AC3E}">
        <p14:creationId xmlns="" xmlns:p14="http://schemas.microsoft.com/office/powerpoint/2010/main" val="403433495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3393" y="460374"/>
            <a:ext cx="4586515" cy="750714"/>
          </a:xfrm>
          <a:solidFill>
            <a:srgbClr val="92D050"/>
          </a:solidFill>
        </p:spPr>
        <p:txBody>
          <a:bodyPr>
            <a:noAutofit/>
          </a:bodyPr>
          <a:lstStyle/>
          <a:p>
            <a:r>
              <a:rPr lang="en-IN" sz="3200" b="1" dirty="0" smtClean="0"/>
              <a:t>Background Continued</a:t>
            </a:r>
            <a:endParaRPr lang="en-IN" sz="3200" b="1" dirty="0"/>
          </a:p>
        </p:txBody>
      </p:sp>
      <p:sp>
        <p:nvSpPr>
          <p:cNvPr id="3" name="Content Placeholder 2"/>
          <p:cNvSpPr>
            <a:spLocks noGrp="1"/>
          </p:cNvSpPr>
          <p:nvPr>
            <p:ph idx="1"/>
          </p:nvPr>
        </p:nvSpPr>
        <p:spPr>
          <a:xfrm>
            <a:off x="1378858" y="1322601"/>
            <a:ext cx="9521371" cy="4744369"/>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lvl="0"/>
            <a:r>
              <a:rPr lang="en-US" dirty="0" smtClean="0">
                <a:solidFill>
                  <a:srgbClr val="FF0000"/>
                </a:solidFill>
              </a:rPr>
              <a:t>The </a:t>
            </a:r>
            <a:r>
              <a:rPr lang="en-US" dirty="0">
                <a:solidFill>
                  <a:srgbClr val="FF0000"/>
                </a:solidFill>
              </a:rPr>
              <a:t>ex-mill price of ethanol derived out of B heavy molasses / partial sugarcane juice </a:t>
            </a:r>
            <a:r>
              <a:rPr lang="en-US" dirty="0" smtClean="0">
                <a:solidFill>
                  <a:srgbClr val="FF0000"/>
                </a:solidFill>
              </a:rPr>
              <a:t>has been fixed as </a:t>
            </a:r>
            <a:r>
              <a:rPr lang="en-US" dirty="0">
                <a:solidFill>
                  <a:srgbClr val="FF0000"/>
                </a:solidFill>
              </a:rPr>
              <a:t>Rs.52.43 per </a:t>
            </a:r>
            <a:r>
              <a:rPr lang="en-US" dirty="0" err="1" smtClean="0">
                <a:solidFill>
                  <a:srgbClr val="FF0000"/>
                </a:solidFill>
              </a:rPr>
              <a:t>litre</a:t>
            </a:r>
            <a:r>
              <a:rPr lang="en-US" dirty="0" smtClean="0">
                <a:solidFill>
                  <a:srgbClr val="FF0000"/>
                </a:solidFill>
              </a:rPr>
              <a:t>.</a:t>
            </a:r>
            <a:endParaRPr lang="en-US" dirty="0">
              <a:solidFill>
                <a:srgbClr val="FF0000"/>
              </a:solidFill>
            </a:endParaRPr>
          </a:p>
          <a:p>
            <a:pPr lvl="0"/>
            <a:r>
              <a:rPr lang="en-US" dirty="0" smtClean="0">
                <a:solidFill>
                  <a:srgbClr val="008000"/>
                </a:solidFill>
              </a:rPr>
              <a:t>The ex-mill </a:t>
            </a:r>
            <a:r>
              <a:rPr lang="en-US" dirty="0">
                <a:solidFill>
                  <a:srgbClr val="008000"/>
                </a:solidFill>
              </a:rPr>
              <a:t>price of ethanol derived from 100% sugarcane </a:t>
            </a:r>
            <a:r>
              <a:rPr lang="en-US" dirty="0" smtClean="0">
                <a:solidFill>
                  <a:srgbClr val="008000"/>
                </a:solidFill>
              </a:rPr>
              <a:t>juice has been fixed as Rs.59.13 </a:t>
            </a:r>
            <a:r>
              <a:rPr lang="en-US" dirty="0">
                <a:solidFill>
                  <a:srgbClr val="008000"/>
                </a:solidFill>
              </a:rPr>
              <a:t>per </a:t>
            </a:r>
            <a:r>
              <a:rPr lang="en-US" dirty="0" err="1">
                <a:solidFill>
                  <a:srgbClr val="008000"/>
                </a:solidFill>
              </a:rPr>
              <a:t>litre</a:t>
            </a:r>
            <a:r>
              <a:rPr lang="en-US" dirty="0">
                <a:solidFill>
                  <a:srgbClr val="008000"/>
                </a:solidFill>
              </a:rPr>
              <a:t> </a:t>
            </a:r>
            <a:r>
              <a:rPr lang="en-US" dirty="0" smtClean="0">
                <a:solidFill>
                  <a:srgbClr val="008000"/>
                </a:solidFill>
              </a:rPr>
              <a:t>for </a:t>
            </a:r>
            <a:r>
              <a:rPr lang="en-US" dirty="0">
                <a:solidFill>
                  <a:srgbClr val="008000"/>
                </a:solidFill>
              </a:rPr>
              <a:t>those mills who will divert 100% sugarcane juice for production of ethanol thereby not producing any sugar.</a:t>
            </a:r>
          </a:p>
          <a:p>
            <a:pPr lvl="0"/>
            <a:r>
              <a:rPr lang="en-US" dirty="0">
                <a:solidFill>
                  <a:srgbClr val="FF0000"/>
                </a:solidFill>
              </a:rPr>
              <a:t>Additionally, GST and transportation charges will also be payable. </a:t>
            </a:r>
            <a:endParaRPr lang="en-US" dirty="0" smtClean="0">
              <a:solidFill>
                <a:srgbClr val="FF0000"/>
              </a:solidFill>
            </a:endParaRPr>
          </a:p>
          <a:p>
            <a:pPr lvl="0"/>
            <a:r>
              <a:rPr lang="en-US" dirty="0" smtClean="0">
                <a:solidFill>
                  <a:srgbClr val="FF0000"/>
                </a:solidFill>
              </a:rPr>
              <a:t>OMCs </a:t>
            </a:r>
            <a:r>
              <a:rPr lang="en-US" dirty="0">
                <a:solidFill>
                  <a:srgbClr val="FF0000"/>
                </a:solidFill>
              </a:rPr>
              <a:t>have been advised to fix realistic transportation charges so that long distance transportation of ethanol is not disincentivised.</a:t>
            </a:r>
          </a:p>
          <a:p>
            <a:r>
              <a:rPr lang="en-US" dirty="0">
                <a:solidFill>
                  <a:srgbClr val="008000"/>
                </a:solidFill>
              </a:rPr>
              <a:t>OMCs are advised to prioritize ethanol </a:t>
            </a:r>
            <a:r>
              <a:rPr lang="en-US" dirty="0" smtClean="0">
                <a:solidFill>
                  <a:srgbClr val="008000"/>
                </a:solidFill>
              </a:rPr>
              <a:t>in the following order </a:t>
            </a:r>
            <a:r>
              <a:rPr lang="en-US" dirty="0">
                <a:solidFill>
                  <a:srgbClr val="008000"/>
                </a:solidFill>
              </a:rPr>
              <a:t>1) 100 % sugarcane juice, 2) B heavy molasses / partial sugarcane juice, 3) C heavy molasses and 4) Damaged Food grains/other </a:t>
            </a:r>
            <a:r>
              <a:rPr lang="en-US" dirty="0" smtClean="0">
                <a:solidFill>
                  <a:srgbClr val="008000"/>
                </a:solidFill>
              </a:rPr>
              <a:t>sources.</a:t>
            </a:r>
            <a:endParaRPr lang="en-IN" dirty="0">
              <a:solidFill>
                <a:srgbClr val="008000"/>
              </a:solidFill>
            </a:endParaRPr>
          </a:p>
          <a:p>
            <a:pPr algn="just">
              <a:buNone/>
            </a:pPr>
            <a:endParaRPr lang="en-IN" b="1" dirty="0">
              <a:solidFill>
                <a:srgbClr val="00B050"/>
              </a:solidFill>
            </a:endParaRPr>
          </a:p>
        </p:txBody>
      </p:sp>
      <p:sp>
        <p:nvSpPr>
          <p:cNvPr id="5" name="Oval 1"/>
          <p:cNvSpPr>
            <a:spLocks noChangeArrowheads="1"/>
          </p:cNvSpPr>
          <p:nvPr/>
        </p:nvSpPr>
        <p:spPr bwMode="auto">
          <a:xfrm>
            <a:off x="0" y="31348"/>
            <a:ext cx="1407886" cy="1405565"/>
          </a:xfrm>
          <a:prstGeom prst="ellipse">
            <a:avLst/>
          </a:prstGeom>
          <a:blipFill dpi="0" rotWithShape="1">
            <a:blip r:embed="rId2" cstate="print"/>
            <a:srcRect/>
            <a:stretch>
              <a:fillRect/>
            </a:stretch>
          </a:blip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en-IN" dirty="0"/>
          </a:p>
        </p:txBody>
      </p:sp>
    </p:spTree>
    <p:extLst>
      <p:ext uri="{BB962C8B-B14F-4D97-AF65-F5344CB8AC3E}">
        <p14:creationId xmlns="" xmlns:p14="http://schemas.microsoft.com/office/powerpoint/2010/main" val="88078946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7736" y="489403"/>
            <a:ext cx="4397829" cy="750714"/>
          </a:xfrm>
          <a:solidFill>
            <a:srgbClr val="92D050"/>
          </a:solidFill>
        </p:spPr>
        <p:txBody>
          <a:bodyPr>
            <a:noAutofit/>
          </a:bodyPr>
          <a:lstStyle/>
          <a:p>
            <a:r>
              <a:rPr lang="en-IN" sz="3200" b="1" dirty="0" smtClean="0"/>
              <a:t>Expected Impacts</a:t>
            </a:r>
            <a:endParaRPr lang="en-IN" sz="3200" b="1" dirty="0"/>
          </a:p>
        </p:txBody>
      </p:sp>
      <p:sp>
        <p:nvSpPr>
          <p:cNvPr id="3" name="Content Placeholder 2"/>
          <p:cNvSpPr>
            <a:spLocks noGrp="1"/>
          </p:cNvSpPr>
          <p:nvPr>
            <p:ph idx="1"/>
          </p:nvPr>
        </p:nvSpPr>
        <p:spPr>
          <a:xfrm>
            <a:off x="1407886" y="1240117"/>
            <a:ext cx="9448800" cy="4928453"/>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lvl="0" algn="just"/>
            <a:r>
              <a:rPr lang="en-US" dirty="0">
                <a:solidFill>
                  <a:srgbClr val="FF0000"/>
                </a:solidFill>
              </a:rPr>
              <a:t>The decision will serve multiple purposes of reducing excess sugar in the country, increasing liquidity with the sugar mills for settling cane farmer's dues and making higher ethanol available for Ethanol Blended Petrol</a:t>
            </a:r>
            <a:r>
              <a:rPr lang="en-US" b="1" dirty="0">
                <a:solidFill>
                  <a:srgbClr val="FF0000"/>
                </a:solidFill>
              </a:rPr>
              <a:t> (</a:t>
            </a:r>
            <a:r>
              <a:rPr lang="en-US" dirty="0">
                <a:solidFill>
                  <a:srgbClr val="FF0000"/>
                </a:solidFill>
              </a:rPr>
              <a:t>EBP) Programme.</a:t>
            </a:r>
          </a:p>
          <a:p>
            <a:pPr lvl="0" algn="just"/>
            <a:r>
              <a:rPr lang="en-US" dirty="0">
                <a:solidFill>
                  <a:srgbClr val="008000"/>
                </a:solidFill>
              </a:rPr>
              <a:t>All distilleries will be able to take benefit of the scheme and large number of them are expected to supply ethanol for the EBP programme. Remunerative price to ethanol suppliers will help in reduction of cane farmer's arrears, in the process contributing to minimizing difficulty of sugarcane farmers.</a:t>
            </a:r>
          </a:p>
          <a:p>
            <a:pPr algn="just"/>
            <a:r>
              <a:rPr lang="en-US" dirty="0">
                <a:solidFill>
                  <a:srgbClr val="FF0000"/>
                </a:solidFill>
              </a:rPr>
              <a:t>Ethanol availability for EBP Programme is expected to increase significantly due to higher price being offered for procurement of ethanol from B heavy molasses / partial sugarcane juice and 100% sugarcane juice for first time.</a:t>
            </a:r>
          </a:p>
          <a:p>
            <a:pPr lvl="0" algn="just"/>
            <a:r>
              <a:rPr lang="en-US" dirty="0">
                <a:solidFill>
                  <a:srgbClr val="008000"/>
                </a:solidFill>
              </a:rPr>
              <a:t>Increased ethanol blending in petrol has many benefits including reduction in import dependency, support to agricultural sector, more environmental friendly fuel, lesser pollution and additional income to farmers.</a:t>
            </a:r>
          </a:p>
          <a:p>
            <a:pPr algn="just">
              <a:buNone/>
            </a:pPr>
            <a:endParaRPr lang="en-IN" b="1" dirty="0">
              <a:solidFill>
                <a:srgbClr val="00B050"/>
              </a:solidFill>
            </a:endParaRPr>
          </a:p>
          <a:p>
            <a:pPr algn="just">
              <a:buNone/>
            </a:pPr>
            <a:endParaRPr lang="en-IN" b="1" dirty="0">
              <a:solidFill>
                <a:srgbClr val="00B050"/>
              </a:solidFill>
            </a:endParaRPr>
          </a:p>
          <a:p>
            <a:pPr algn="just">
              <a:buNone/>
            </a:pPr>
            <a:endParaRPr lang="en-IN" b="1" dirty="0">
              <a:solidFill>
                <a:srgbClr val="00B050"/>
              </a:solidFill>
            </a:endParaRPr>
          </a:p>
        </p:txBody>
      </p:sp>
      <p:sp>
        <p:nvSpPr>
          <p:cNvPr id="5" name="Oval 1"/>
          <p:cNvSpPr>
            <a:spLocks noChangeArrowheads="1"/>
          </p:cNvSpPr>
          <p:nvPr/>
        </p:nvSpPr>
        <p:spPr bwMode="auto">
          <a:xfrm>
            <a:off x="0" y="31348"/>
            <a:ext cx="1407886" cy="1405565"/>
          </a:xfrm>
          <a:prstGeom prst="ellipse">
            <a:avLst/>
          </a:prstGeom>
          <a:blipFill dpi="0" rotWithShape="1">
            <a:blip r:embed="rId2" cstate="print"/>
            <a:srcRect/>
            <a:stretch>
              <a:fillRect/>
            </a:stretch>
          </a:blip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en-IN" dirty="0"/>
          </a:p>
        </p:txBody>
      </p:sp>
    </p:spTree>
    <p:extLst>
      <p:ext uri="{BB962C8B-B14F-4D97-AF65-F5344CB8AC3E}">
        <p14:creationId xmlns="" xmlns:p14="http://schemas.microsoft.com/office/powerpoint/2010/main" val="217213514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671" y="734130"/>
            <a:ext cx="8246470" cy="750714"/>
          </a:xfrm>
          <a:solidFill>
            <a:srgbClr val="92D050"/>
          </a:solidFill>
        </p:spPr>
        <p:txBody>
          <a:bodyPr>
            <a:noAutofit/>
          </a:bodyPr>
          <a:lstStyle/>
          <a:p>
            <a:r>
              <a:rPr lang="en-US" sz="2800" b="1" dirty="0"/>
              <a:t>ECONOMICS OF ETHANOL PRODUCTION THROUGH DIFFERENT ROUTES</a:t>
            </a:r>
            <a:endParaRPr lang="en-US" sz="2800" dirty="0"/>
          </a:p>
        </p:txBody>
      </p:sp>
      <p:sp>
        <p:nvSpPr>
          <p:cNvPr id="3" name="Content Placeholder 2"/>
          <p:cNvSpPr>
            <a:spLocks noGrp="1"/>
          </p:cNvSpPr>
          <p:nvPr>
            <p:ph idx="1"/>
          </p:nvPr>
        </p:nvSpPr>
        <p:spPr>
          <a:xfrm>
            <a:off x="1310185" y="1685459"/>
            <a:ext cx="9648967" cy="4176464"/>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just">
              <a:buNone/>
            </a:pPr>
            <a:r>
              <a:rPr lang="en-US" sz="3200" dirty="0">
                <a:solidFill>
                  <a:srgbClr val="FF0000"/>
                </a:solidFill>
              </a:rPr>
              <a:t>Based on the latest price of ethanol as </a:t>
            </a:r>
            <a:endParaRPr lang="en-US" sz="3200" dirty="0" smtClean="0">
              <a:solidFill>
                <a:srgbClr val="FF0000"/>
              </a:solidFill>
            </a:endParaRPr>
          </a:p>
          <a:p>
            <a:pPr marL="0" indent="0" algn="just">
              <a:buNone/>
            </a:pPr>
            <a:r>
              <a:rPr lang="en-US" sz="3200" dirty="0" smtClean="0">
                <a:solidFill>
                  <a:srgbClr val="FF0000"/>
                </a:solidFill>
              </a:rPr>
              <a:t>				Rs</a:t>
            </a:r>
            <a:r>
              <a:rPr lang="en-US" sz="3200" dirty="0">
                <a:solidFill>
                  <a:srgbClr val="FF0000"/>
                </a:solidFill>
              </a:rPr>
              <a:t>. 43.46 from Final </a:t>
            </a:r>
            <a:r>
              <a:rPr lang="en-US" sz="3200" dirty="0" smtClean="0">
                <a:solidFill>
                  <a:srgbClr val="FF0000"/>
                </a:solidFill>
              </a:rPr>
              <a:t>Molasses</a:t>
            </a:r>
            <a:endParaRPr lang="en-US" sz="3200" dirty="0">
              <a:solidFill>
                <a:srgbClr val="FF0000"/>
              </a:solidFill>
            </a:endParaRPr>
          </a:p>
          <a:p>
            <a:pPr marL="0" indent="0" algn="just">
              <a:buNone/>
            </a:pPr>
            <a:r>
              <a:rPr lang="en-US" sz="3200" dirty="0" smtClean="0">
                <a:solidFill>
                  <a:srgbClr val="FF0000"/>
                </a:solidFill>
              </a:rPr>
              <a:t> 				Rs</a:t>
            </a:r>
            <a:r>
              <a:rPr lang="en-US" sz="3200" dirty="0">
                <a:solidFill>
                  <a:srgbClr val="FF0000"/>
                </a:solidFill>
              </a:rPr>
              <a:t>. 52.43 from B-Heavy Molasses </a:t>
            </a:r>
            <a:endParaRPr lang="en-US" sz="3200" dirty="0" smtClean="0">
              <a:solidFill>
                <a:srgbClr val="FF0000"/>
              </a:solidFill>
            </a:endParaRPr>
          </a:p>
          <a:p>
            <a:pPr marL="0" indent="0" algn="just">
              <a:buNone/>
            </a:pPr>
            <a:r>
              <a:rPr lang="en-US" sz="3200" dirty="0" smtClean="0">
                <a:solidFill>
                  <a:srgbClr val="FF0000"/>
                </a:solidFill>
              </a:rPr>
              <a:t>				Rs</a:t>
            </a:r>
            <a:r>
              <a:rPr lang="en-US" sz="3200" dirty="0">
                <a:solidFill>
                  <a:srgbClr val="FF0000"/>
                </a:solidFill>
              </a:rPr>
              <a:t>. 59.13 from Direct Cane </a:t>
            </a:r>
            <a:r>
              <a:rPr lang="en-US" sz="3200" dirty="0" smtClean="0">
                <a:solidFill>
                  <a:srgbClr val="FF0000"/>
                </a:solidFill>
              </a:rPr>
              <a:t>Juice </a:t>
            </a:r>
          </a:p>
          <a:p>
            <a:pPr marL="0" indent="0" algn="just">
              <a:buNone/>
            </a:pPr>
            <a:r>
              <a:rPr lang="en-US" sz="3200" dirty="0" smtClean="0">
                <a:solidFill>
                  <a:srgbClr val="008000"/>
                </a:solidFill>
              </a:rPr>
              <a:t>Economy </a:t>
            </a:r>
            <a:r>
              <a:rPr lang="en-US" sz="3200" dirty="0">
                <a:solidFill>
                  <a:srgbClr val="008000"/>
                </a:solidFill>
              </a:rPr>
              <a:t>of Ethanol </a:t>
            </a:r>
            <a:r>
              <a:rPr lang="en-US" sz="3200" dirty="0" smtClean="0">
                <a:solidFill>
                  <a:srgbClr val="008000"/>
                </a:solidFill>
              </a:rPr>
              <a:t>Production </a:t>
            </a:r>
            <a:r>
              <a:rPr lang="en-US" sz="3200" dirty="0">
                <a:solidFill>
                  <a:srgbClr val="FF0000"/>
                </a:solidFill>
              </a:rPr>
              <a:t>has been worked out </a:t>
            </a:r>
            <a:endParaRPr lang="en-IN" sz="3200" b="1" dirty="0">
              <a:solidFill>
                <a:srgbClr val="FF0000"/>
              </a:solidFill>
            </a:endParaRPr>
          </a:p>
          <a:p>
            <a:pPr algn="just">
              <a:buNone/>
            </a:pPr>
            <a:endParaRPr lang="en-IN" b="1" dirty="0">
              <a:solidFill>
                <a:srgbClr val="00B050"/>
              </a:solidFill>
            </a:endParaRPr>
          </a:p>
          <a:p>
            <a:pPr algn="just">
              <a:buNone/>
            </a:pPr>
            <a:endParaRPr lang="en-IN" b="1" dirty="0">
              <a:solidFill>
                <a:srgbClr val="00B050"/>
              </a:solidFill>
            </a:endParaRPr>
          </a:p>
        </p:txBody>
      </p:sp>
      <p:sp>
        <p:nvSpPr>
          <p:cNvPr id="5" name="Oval 1"/>
          <p:cNvSpPr>
            <a:spLocks noChangeArrowheads="1"/>
          </p:cNvSpPr>
          <p:nvPr/>
        </p:nvSpPr>
        <p:spPr bwMode="auto">
          <a:xfrm>
            <a:off x="0" y="31348"/>
            <a:ext cx="1407886" cy="1405565"/>
          </a:xfrm>
          <a:prstGeom prst="ellipse">
            <a:avLst/>
          </a:prstGeom>
          <a:blipFill dpi="0" rotWithShape="1">
            <a:blip r:embed="rId2" cstate="print"/>
            <a:srcRect/>
            <a:stretch>
              <a:fillRect/>
            </a:stretch>
          </a:blip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en-IN" dirty="0"/>
          </a:p>
        </p:txBody>
      </p:sp>
    </p:spTree>
    <p:extLst>
      <p:ext uri="{BB962C8B-B14F-4D97-AF65-F5344CB8AC3E}">
        <p14:creationId xmlns="" xmlns:p14="http://schemas.microsoft.com/office/powerpoint/2010/main" val="419907474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902" y="686199"/>
            <a:ext cx="9307773" cy="750714"/>
          </a:xfrm>
          <a:solidFill>
            <a:srgbClr val="92D050"/>
          </a:solidFill>
        </p:spPr>
        <p:txBody>
          <a:bodyPr>
            <a:noAutofit/>
          </a:bodyPr>
          <a:lstStyle/>
          <a:p>
            <a:r>
              <a:rPr lang="en-IN" sz="3200" b="1" dirty="0" smtClean="0"/>
              <a:t>Theoretical Economics of B- Heavy  Molasses Diversion Basis</a:t>
            </a:r>
            <a:endParaRPr lang="en-IN" sz="3200" b="1" dirty="0"/>
          </a:p>
        </p:txBody>
      </p:sp>
      <p:sp>
        <p:nvSpPr>
          <p:cNvPr id="3" name="Content Placeholder 2"/>
          <p:cNvSpPr>
            <a:spLocks noGrp="1"/>
          </p:cNvSpPr>
          <p:nvPr>
            <p:ph idx="1"/>
          </p:nvPr>
        </p:nvSpPr>
        <p:spPr>
          <a:xfrm>
            <a:off x="1160060" y="1940364"/>
            <a:ext cx="10112991" cy="4281716"/>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0" lvl="0" indent="0">
              <a:buNone/>
            </a:pPr>
            <a:r>
              <a:rPr lang="en-US" sz="2800" dirty="0" smtClean="0">
                <a:solidFill>
                  <a:srgbClr val="FF0000"/>
                </a:solidFill>
              </a:rPr>
              <a:t>BASIS</a:t>
            </a:r>
          </a:p>
          <a:p>
            <a:pPr lvl="0"/>
            <a:r>
              <a:rPr lang="en-US" sz="2900" dirty="0" smtClean="0">
                <a:solidFill>
                  <a:srgbClr val="FF0000"/>
                </a:solidFill>
              </a:rPr>
              <a:t>Average </a:t>
            </a:r>
            <a:r>
              <a:rPr lang="en-US" sz="2900" dirty="0">
                <a:solidFill>
                  <a:srgbClr val="FF0000"/>
                </a:solidFill>
              </a:rPr>
              <a:t>recovery of sugar production					</a:t>
            </a:r>
            <a:r>
              <a:rPr lang="en-US" sz="2900" dirty="0" smtClean="0">
                <a:solidFill>
                  <a:srgbClr val="FF0000"/>
                </a:solidFill>
              </a:rPr>
              <a:t>			: </a:t>
            </a:r>
            <a:r>
              <a:rPr lang="en-US" sz="2900" dirty="0">
                <a:solidFill>
                  <a:srgbClr val="FF0000"/>
                </a:solidFill>
              </a:rPr>
              <a:t>10.80</a:t>
            </a:r>
          </a:p>
          <a:p>
            <a:pPr lvl="0"/>
            <a:r>
              <a:rPr lang="en-US" sz="2900" dirty="0">
                <a:solidFill>
                  <a:srgbClr val="FF0000"/>
                </a:solidFill>
              </a:rPr>
              <a:t>Final Molasses % Cane 							</a:t>
            </a:r>
            <a:r>
              <a:rPr lang="en-US" sz="2900" dirty="0" smtClean="0">
                <a:solidFill>
                  <a:srgbClr val="FF0000"/>
                </a:solidFill>
              </a:rPr>
              <a:t>			 		: </a:t>
            </a:r>
            <a:r>
              <a:rPr lang="en-US" sz="2900" dirty="0">
                <a:solidFill>
                  <a:srgbClr val="FF0000"/>
                </a:solidFill>
              </a:rPr>
              <a:t>4.5</a:t>
            </a:r>
          </a:p>
          <a:p>
            <a:pPr lvl="0"/>
            <a:r>
              <a:rPr lang="en-US" sz="2900" dirty="0">
                <a:solidFill>
                  <a:srgbClr val="FF0000"/>
                </a:solidFill>
              </a:rPr>
              <a:t>B Heavy Molasses % Cane						</a:t>
            </a:r>
            <a:r>
              <a:rPr lang="en-US" sz="2900" dirty="0" smtClean="0">
                <a:solidFill>
                  <a:srgbClr val="FF0000"/>
                </a:solidFill>
              </a:rPr>
              <a:t>					: </a:t>
            </a:r>
            <a:r>
              <a:rPr lang="en-US" sz="2900" dirty="0">
                <a:solidFill>
                  <a:srgbClr val="FF0000"/>
                </a:solidFill>
              </a:rPr>
              <a:t>6.7</a:t>
            </a:r>
          </a:p>
          <a:p>
            <a:pPr lvl="0"/>
            <a:r>
              <a:rPr lang="en-US" sz="2900" dirty="0">
                <a:solidFill>
                  <a:srgbClr val="FF0000"/>
                </a:solidFill>
              </a:rPr>
              <a:t>Percentage Reduction of Sugar in case of B Heavy </a:t>
            </a:r>
            <a:r>
              <a:rPr lang="en-US" sz="2900" dirty="0" smtClean="0">
                <a:solidFill>
                  <a:srgbClr val="FF0000"/>
                </a:solidFill>
              </a:rPr>
              <a:t>diversion	: </a:t>
            </a:r>
            <a:r>
              <a:rPr lang="en-US" sz="2900" dirty="0">
                <a:solidFill>
                  <a:srgbClr val="FF0000"/>
                </a:solidFill>
              </a:rPr>
              <a:t>15.73</a:t>
            </a:r>
          </a:p>
          <a:p>
            <a:pPr lvl="0"/>
            <a:r>
              <a:rPr lang="en-US" sz="2900" dirty="0">
                <a:solidFill>
                  <a:srgbClr val="FF0000"/>
                </a:solidFill>
              </a:rPr>
              <a:t>Yield of Ethanol from Final Molasses in litre/Ton			</a:t>
            </a:r>
            <a:r>
              <a:rPr lang="en-US" sz="2900" dirty="0" smtClean="0">
                <a:solidFill>
                  <a:srgbClr val="FF0000"/>
                </a:solidFill>
              </a:rPr>
              <a:t>	: 235</a:t>
            </a:r>
          </a:p>
          <a:p>
            <a:pPr lvl="0"/>
            <a:r>
              <a:rPr lang="en-US" sz="2900" dirty="0" smtClean="0">
                <a:solidFill>
                  <a:srgbClr val="FF0000"/>
                </a:solidFill>
              </a:rPr>
              <a:t>Yield of Ethanol from </a:t>
            </a:r>
            <a:r>
              <a:rPr lang="en-US" sz="2900" b="1" dirty="0" smtClean="0">
                <a:solidFill>
                  <a:srgbClr val="FF0000"/>
                </a:solidFill>
              </a:rPr>
              <a:t>B Heavy Molasses</a:t>
            </a:r>
            <a:r>
              <a:rPr lang="en-US" sz="2900" dirty="0" smtClean="0">
                <a:solidFill>
                  <a:srgbClr val="FF0000"/>
                </a:solidFill>
              </a:rPr>
              <a:t> in litre/Ton			: 310</a:t>
            </a:r>
          </a:p>
          <a:p>
            <a:pPr lvl="0"/>
            <a:endParaRPr lang="en-US" sz="2900" dirty="0" smtClean="0">
              <a:solidFill>
                <a:srgbClr val="FF0000"/>
              </a:solidFill>
            </a:endParaRPr>
          </a:p>
          <a:p>
            <a:pPr algn="just">
              <a:buNone/>
            </a:pPr>
            <a:endParaRPr lang="en-IN" b="1" dirty="0">
              <a:solidFill>
                <a:srgbClr val="00B050"/>
              </a:solidFill>
            </a:endParaRPr>
          </a:p>
          <a:p>
            <a:pPr algn="just">
              <a:buNone/>
            </a:pPr>
            <a:endParaRPr lang="en-IN" b="1" dirty="0">
              <a:solidFill>
                <a:srgbClr val="00B050"/>
              </a:solidFill>
            </a:endParaRPr>
          </a:p>
          <a:p>
            <a:pPr algn="just">
              <a:buNone/>
            </a:pPr>
            <a:endParaRPr lang="en-IN" b="1" dirty="0">
              <a:solidFill>
                <a:srgbClr val="00B050"/>
              </a:solidFill>
            </a:endParaRPr>
          </a:p>
        </p:txBody>
      </p:sp>
      <p:sp>
        <p:nvSpPr>
          <p:cNvPr id="5" name="Oval 1"/>
          <p:cNvSpPr>
            <a:spLocks noChangeArrowheads="1"/>
          </p:cNvSpPr>
          <p:nvPr/>
        </p:nvSpPr>
        <p:spPr bwMode="auto">
          <a:xfrm>
            <a:off x="0" y="31348"/>
            <a:ext cx="1407886" cy="1405565"/>
          </a:xfrm>
          <a:prstGeom prst="ellipse">
            <a:avLst/>
          </a:prstGeom>
          <a:blipFill dpi="0" rotWithShape="1">
            <a:blip r:embed="rId2" cstate="print"/>
            <a:srcRect/>
            <a:stretch>
              <a:fillRect/>
            </a:stretch>
          </a:blip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en-IN" dirty="0"/>
          </a:p>
        </p:txBody>
      </p:sp>
    </p:spTree>
    <p:extLst>
      <p:ext uri="{BB962C8B-B14F-4D97-AF65-F5344CB8AC3E}">
        <p14:creationId xmlns="" xmlns:p14="http://schemas.microsoft.com/office/powerpoint/2010/main" val="2876918090"/>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3965</TotalTime>
  <Words>1083</Words>
  <Application>Microsoft Office PowerPoint</Application>
  <PresentationFormat>Custom</PresentationFormat>
  <Paragraphs>383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Organic</vt:lpstr>
      <vt:lpstr>Slide 1</vt:lpstr>
      <vt:lpstr>Background</vt:lpstr>
      <vt:lpstr>Background Continued</vt:lpstr>
      <vt:lpstr>Background Continued</vt:lpstr>
      <vt:lpstr>Background Continued</vt:lpstr>
      <vt:lpstr>Background Continued</vt:lpstr>
      <vt:lpstr>Expected Impacts</vt:lpstr>
      <vt:lpstr>ECONOMICS OF ETHANOL PRODUCTION THROUGH DIFFERENT ROUTES</vt:lpstr>
      <vt:lpstr>Theoretical Economics of B- Heavy  Molasses Diversion Basis</vt:lpstr>
      <vt:lpstr>Basis Continued</vt:lpstr>
      <vt:lpstr>B Heavy Diversion Route Contd….</vt:lpstr>
      <vt:lpstr>B Heavy Diversion Route Contd….</vt:lpstr>
      <vt:lpstr>B Heavy Diversion Route Contd….</vt:lpstr>
      <vt:lpstr>B Heavy Diversion Route Contd….</vt:lpstr>
      <vt:lpstr> Basis of comparison </vt:lpstr>
      <vt:lpstr>Case Study: Economics of B-Hy Diversion (DHAMPUR)</vt:lpstr>
      <vt:lpstr>Case Study: Economics of B-Hy Diversion (NINAIDEVI)</vt:lpstr>
      <vt:lpstr>Slide 18</vt:lpstr>
      <vt:lpstr>Slide 19</vt:lpstr>
      <vt:lpstr>Conclusion</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swainnsi@gmail.com</dc:creator>
  <cp:lastModifiedBy>admin</cp:lastModifiedBy>
  <cp:revision>76</cp:revision>
  <cp:lastPrinted>2019-02-04T11:34:25Z</cp:lastPrinted>
  <dcterms:created xsi:type="dcterms:W3CDTF">2018-10-11T15:16:10Z</dcterms:created>
  <dcterms:modified xsi:type="dcterms:W3CDTF">2019-02-07T03:21:59Z</dcterms:modified>
</cp:coreProperties>
</file>